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96" r:id="rId1"/>
  </p:sldMasterIdLst>
  <p:notesMasterIdLst>
    <p:notesMasterId r:id="rId27"/>
  </p:notesMasterIdLst>
  <p:handoutMasterIdLst>
    <p:handoutMasterId r:id="rId28"/>
  </p:handoutMasterIdLst>
  <p:sldIdLst>
    <p:sldId id="256" r:id="rId2"/>
    <p:sldId id="257" r:id="rId3"/>
    <p:sldId id="259" r:id="rId4"/>
    <p:sldId id="272" r:id="rId5"/>
    <p:sldId id="273" r:id="rId6"/>
    <p:sldId id="274" r:id="rId7"/>
    <p:sldId id="278" r:id="rId8"/>
    <p:sldId id="260" r:id="rId9"/>
    <p:sldId id="276" r:id="rId10"/>
    <p:sldId id="299" r:id="rId11"/>
    <p:sldId id="290" r:id="rId12"/>
    <p:sldId id="292" r:id="rId13"/>
    <p:sldId id="293" r:id="rId14"/>
    <p:sldId id="291" r:id="rId15"/>
    <p:sldId id="300" r:id="rId16"/>
    <p:sldId id="301" r:id="rId17"/>
    <p:sldId id="302" r:id="rId18"/>
    <p:sldId id="297" r:id="rId19"/>
    <p:sldId id="283" r:id="rId20"/>
    <p:sldId id="286" r:id="rId21"/>
    <p:sldId id="289" r:id="rId22"/>
    <p:sldId id="287" r:id="rId23"/>
    <p:sldId id="295" r:id="rId24"/>
    <p:sldId id="296" r:id="rId25"/>
    <p:sldId id="268" r:id="rId26"/>
  </p:sldIdLst>
  <p:sldSz cx="9144000" cy="6858000" type="screen4x3"/>
  <p:notesSz cx="6807200" cy="9939338"/>
  <p:defaultTextStyle>
    <a:defPPr>
      <a:defRPr lang="zh-TW"/>
    </a:defPPr>
    <a:lvl1pPr algn="l" rtl="0" fontAlgn="base">
      <a:spcBef>
        <a:spcPct val="0"/>
      </a:spcBef>
      <a:spcAft>
        <a:spcPct val="0"/>
      </a:spcAft>
      <a:defRPr kumimoji="1" kern="1200">
        <a:solidFill>
          <a:schemeClr val="tx1"/>
        </a:solidFill>
        <a:latin typeface="Candara" pitchFamily="34" charset="0"/>
        <a:ea typeface="新細明體" charset="-120"/>
        <a:cs typeface="+mn-cs"/>
      </a:defRPr>
    </a:lvl1pPr>
    <a:lvl2pPr marL="457200" algn="l" rtl="0" fontAlgn="base">
      <a:spcBef>
        <a:spcPct val="0"/>
      </a:spcBef>
      <a:spcAft>
        <a:spcPct val="0"/>
      </a:spcAft>
      <a:defRPr kumimoji="1" kern="1200">
        <a:solidFill>
          <a:schemeClr val="tx1"/>
        </a:solidFill>
        <a:latin typeface="Candara" pitchFamily="34" charset="0"/>
        <a:ea typeface="新細明體" charset="-120"/>
        <a:cs typeface="+mn-cs"/>
      </a:defRPr>
    </a:lvl2pPr>
    <a:lvl3pPr marL="914400" algn="l" rtl="0" fontAlgn="base">
      <a:spcBef>
        <a:spcPct val="0"/>
      </a:spcBef>
      <a:spcAft>
        <a:spcPct val="0"/>
      </a:spcAft>
      <a:defRPr kumimoji="1" kern="1200">
        <a:solidFill>
          <a:schemeClr val="tx1"/>
        </a:solidFill>
        <a:latin typeface="Candara" pitchFamily="34" charset="0"/>
        <a:ea typeface="新細明體" charset="-120"/>
        <a:cs typeface="+mn-cs"/>
      </a:defRPr>
    </a:lvl3pPr>
    <a:lvl4pPr marL="1371600" algn="l" rtl="0" fontAlgn="base">
      <a:spcBef>
        <a:spcPct val="0"/>
      </a:spcBef>
      <a:spcAft>
        <a:spcPct val="0"/>
      </a:spcAft>
      <a:defRPr kumimoji="1" kern="1200">
        <a:solidFill>
          <a:schemeClr val="tx1"/>
        </a:solidFill>
        <a:latin typeface="Candara" pitchFamily="34" charset="0"/>
        <a:ea typeface="新細明體" charset="-120"/>
        <a:cs typeface="+mn-cs"/>
      </a:defRPr>
    </a:lvl4pPr>
    <a:lvl5pPr marL="1828800" algn="l" rtl="0" fontAlgn="base">
      <a:spcBef>
        <a:spcPct val="0"/>
      </a:spcBef>
      <a:spcAft>
        <a:spcPct val="0"/>
      </a:spcAft>
      <a:defRPr kumimoji="1" kern="1200">
        <a:solidFill>
          <a:schemeClr val="tx1"/>
        </a:solidFill>
        <a:latin typeface="Candara" pitchFamily="34" charset="0"/>
        <a:ea typeface="新細明體" charset="-120"/>
        <a:cs typeface="+mn-cs"/>
      </a:defRPr>
    </a:lvl5pPr>
    <a:lvl6pPr marL="2286000" algn="l" defTabSz="914400" rtl="0" eaLnBrk="1" latinLnBrk="0" hangingPunct="1">
      <a:defRPr kumimoji="1" kern="1200">
        <a:solidFill>
          <a:schemeClr val="tx1"/>
        </a:solidFill>
        <a:latin typeface="Candara" pitchFamily="34" charset="0"/>
        <a:ea typeface="新細明體" charset="-120"/>
        <a:cs typeface="+mn-cs"/>
      </a:defRPr>
    </a:lvl6pPr>
    <a:lvl7pPr marL="2743200" algn="l" defTabSz="914400" rtl="0" eaLnBrk="1" latinLnBrk="0" hangingPunct="1">
      <a:defRPr kumimoji="1" kern="1200">
        <a:solidFill>
          <a:schemeClr val="tx1"/>
        </a:solidFill>
        <a:latin typeface="Candara" pitchFamily="34" charset="0"/>
        <a:ea typeface="新細明體" charset="-120"/>
        <a:cs typeface="+mn-cs"/>
      </a:defRPr>
    </a:lvl7pPr>
    <a:lvl8pPr marL="3200400" algn="l" defTabSz="914400" rtl="0" eaLnBrk="1" latinLnBrk="0" hangingPunct="1">
      <a:defRPr kumimoji="1" kern="1200">
        <a:solidFill>
          <a:schemeClr val="tx1"/>
        </a:solidFill>
        <a:latin typeface="Candara" pitchFamily="34" charset="0"/>
        <a:ea typeface="新細明體" charset="-120"/>
        <a:cs typeface="+mn-cs"/>
      </a:defRPr>
    </a:lvl8pPr>
    <a:lvl9pPr marL="3657600" algn="l" defTabSz="914400" rtl="0" eaLnBrk="1" latinLnBrk="0" hangingPunct="1">
      <a:defRPr kumimoji="1" kern="1200">
        <a:solidFill>
          <a:schemeClr val="tx1"/>
        </a:solidFill>
        <a:latin typeface="Candara" pitchFamily="34" charset="0"/>
        <a:ea typeface="新細明體"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82558" autoAdjust="0"/>
  </p:normalViewPr>
  <p:slideViewPr>
    <p:cSldViewPr>
      <p:cViewPr varScale="1">
        <p:scale>
          <a:sx n="73" d="100"/>
          <a:sy n="73" d="100"/>
        </p:scale>
        <p:origin x="173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97AF60-162A-4B33-8CC0-8DD2A4A8034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zh-TW" altLang="en-US"/>
        </a:p>
      </dgm:t>
    </dgm:pt>
    <dgm:pt modelId="{0ACFFBB1-4905-4EAA-A1EF-BB71ED76A13F}">
      <dgm:prSet phldrT="[文字]"/>
      <dgm:spPr/>
      <dgm:t>
        <a:bodyPr/>
        <a:lstStyle/>
        <a:p>
          <a:r>
            <a:rPr lang="zh-TW" altLang="en-US" b="1" dirty="0" smtClean="0">
              <a:solidFill>
                <a:schemeClr val="bg2">
                  <a:lumMod val="25000"/>
                </a:schemeClr>
              </a:solidFill>
            </a:rPr>
            <a:t>一例一休</a:t>
          </a:r>
          <a:r>
            <a:rPr lang="en-US" altLang="zh-TW" b="1" dirty="0" smtClean="0">
              <a:solidFill>
                <a:schemeClr val="bg2">
                  <a:lumMod val="25000"/>
                </a:schemeClr>
              </a:solidFill>
            </a:rPr>
            <a:t>V.S.</a:t>
          </a:r>
          <a:r>
            <a:rPr lang="zh-TW" altLang="en-US" b="1" dirty="0" smtClean="0">
              <a:solidFill>
                <a:schemeClr val="bg2">
                  <a:lumMod val="25000"/>
                </a:schemeClr>
              </a:solidFill>
            </a:rPr>
            <a:t>勞基法新法</a:t>
          </a:r>
          <a:endParaRPr lang="zh-TW" altLang="en-US" dirty="0">
            <a:solidFill>
              <a:schemeClr val="bg2">
                <a:lumMod val="25000"/>
              </a:schemeClr>
            </a:solidFill>
          </a:endParaRPr>
        </a:p>
      </dgm:t>
    </dgm:pt>
    <dgm:pt modelId="{4A12FE83-8F62-48B9-AC6B-8FD36DDD9E5F}" type="parTrans" cxnId="{13BB7EA4-A3FF-44DC-AF86-37682A3BB710}">
      <dgm:prSet/>
      <dgm:spPr/>
      <dgm:t>
        <a:bodyPr/>
        <a:lstStyle/>
        <a:p>
          <a:endParaRPr lang="zh-TW" altLang="en-US"/>
        </a:p>
      </dgm:t>
    </dgm:pt>
    <dgm:pt modelId="{EBD25EDB-61E1-4F47-906A-3A141F187621}" type="sibTrans" cxnId="{13BB7EA4-A3FF-44DC-AF86-37682A3BB710}">
      <dgm:prSet/>
      <dgm:spPr/>
      <dgm:t>
        <a:bodyPr/>
        <a:lstStyle/>
        <a:p>
          <a:endParaRPr lang="zh-TW" altLang="en-US"/>
        </a:p>
      </dgm:t>
    </dgm:pt>
    <dgm:pt modelId="{66525648-5772-42EF-A5CD-32390D1E4EDF}">
      <dgm:prSet phldrT="[文字]"/>
      <dgm:spPr/>
      <dgm:t>
        <a:bodyPr/>
        <a:lstStyle/>
        <a:p>
          <a:r>
            <a:rPr lang="zh-TW" altLang="en-US" dirty="0" smtClean="0">
              <a:solidFill>
                <a:schemeClr val="bg2">
                  <a:lumMod val="25000"/>
                </a:schemeClr>
              </a:solidFill>
            </a:rPr>
            <a:t>本校對</a:t>
          </a:r>
          <a:r>
            <a:rPr lang="zh-TW" dirty="0" smtClean="0">
              <a:solidFill>
                <a:schemeClr val="bg2">
                  <a:lumMod val="25000"/>
                </a:schemeClr>
              </a:solidFill>
            </a:rPr>
            <a:t>一例一休政策</a:t>
          </a:r>
          <a:r>
            <a:rPr lang="zh-TW" altLang="en-US" dirty="0" smtClean="0">
              <a:solidFill>
                <a:schemeClr val="bg2">
                  <a:lumMod val="25000"/>
                </a:schemeClr>
              </a:solidFill>
            </a:rPr>
            <a:t>之因應</a:t>
          </a:r>
          <a:endParaRPr lang="zh-TW" altLang="en-US" dirty="0">
            <a:solidFill>
              <a:schemeClr val="bg2">
                <a:lumMod val="25000"/>
              </a:schemeClr>
            </a:solidFill>
          </a:endParaRPr>
        </a:p>
      </dgm:t>
    </dgm:pt>
    <dgm:pt modelId="{573F4399-06FD-41CA-B1FA-6F46FA5060C6}" type="parTrans" cxnId="{892A9277-F8EE-4FAC-85F4-1078A06F67CB}">
      <dgm:prSet/>
      <dgm:spPr/>
      <dgm:t>
        <a:bodyPr/>
        <a:lstStyle/>
        <a:p>
          <a:endParaRPr lang="zh-TW" altLang="en-US"/>
        </a:p>
      </dgm:t>
    </dgm:pt>
    <dgm:pt modelId="{D1470269-4C69-4B33-8B66-3FD77F3E0438}" type="sibTrans" cxnId="{892A9277-F8EE-4FAC-85F4-1078A06F67CB}">
      <dgm:prSet/>
      <dgm:spPr/>
      <dgm:t>
        <a:bodyPr/>
        <a:lstStyle/>
        <a:p>
          <a:endParaRPr lang="zh-TW" altLang="en-US"/>
        </a:p>
      </dgm:t>
    </dgm:pt>
    <dgm:pt modelId="{5B6DBC88-79B4-4251-9895-7B6550EE6CAA}">
      <dgm:prSet/>
      <dgm:spPr/>
      <dgm:t>
        <a:bodyPr/>
        <a:lstStyle/>
        <a:p>
          <a:r>
            <a:rPr lang="zh-TW" altLang="en-US" dirty="0" smtClean="0">
              <a:solidFill>
                <a:schemeClr val="bg2">
                  <a:lumMod val="25000"/>
                </a:schemeClr>
              </a:solidFill>
            </a:rPr>
            <a:t>工時與特休計算說明</a:t>
          </a:r>
          <a:endParaRPr lang="zh-TW" altLang="en-US" dirty="0"/>
        </a:p>
      </dgm:t>
    </dgm:pt>
    <dgm:pt modelId="{04605B70-3866-444F-B142-E29C711D97E9}" type="parTrans" cxnId="{DB014CAC-F5AF-4EF8-B5E3-5868148F8E58}">
      <dgm:prSet/>
      <dgm:spPr/>
      <dgm:t>
        <a:bodyPr/>
        <a:lstStyle/>
        <a:p>
          <a:endParaRPr lang="zh-TW" altLang="en-US"/>
        </a:p>
      </dgm:t>
    </dgm:pt>
    <dgm:pt modelId="{BF71059B-64D1-4369-9FDC-1B92C342A232}" type="sibTrans" cxnId="{DB014CAC-F5AF-4EF8-B5E3-5868148F8E58}">
      <dgm:prSet/>
      <dgm:spPr/>
      <dgm:t>
        <a:bodyPr/>
        <a:lstStyle/>
        <a:p>
          <a:endParaRPr lang="zh-TW" altLang="en-US"/>
        </a:p>
      </dgm:t>
    </dgm:pt>
    <dgm:pt modelId="{584F5800-655C-40FE-949E-03B01565ADCC}" type="pres">
      <dgm:prSet presAssocID="{7097AF60-162A-4B33-8CC0-8DD2A4A8034E}" presName="Name0" presStyleCnt="0">
        <dgm:presLayoutVars>
          <dgm:chMax val="7"/>
          <dgm:chPref val="7"/>
          <dgm:dir/>
        </dgm:presLayoutVars>
      </dgm:prSet>
      <dgm:spPr/>
      <dgm:t>
        <a:bodyPr/>
        <a:lstStyle/>
        <a:p>
          <a:endParaRPr lang="zh-TW" altLang="en-US"/>
        </a:p>
      </dgm:t>
    </dgm:pt>
    <dgm:pt modelId="{A78CA258-2167-49F4-845A-C1E49FC29D7A}" type="pres">
      <dgm:prSet presAssocID="{7097AF60-162A-4B33-8CC0-8DD2A4A8034E}" presName="Name1" presStyleCnt="0"/>
      <dgm:spPr/>
    </dgm:pt>
    <dgm:pt modelId="{0B9A5401-FE1A-425A-9ACD-B1A5388D6224}" type="pres">
      <dgm:prSet presAssocID="{7097AF60-162A-4B33-8CC0-8DD2A4A8034E}" presName="cycle" presStyleCnt="0"/>
      <dgm:spPr/>
    </dgm:pt>
    <dgm:pt modelId="{64C2BCD7-7132-49E4-8F28-5E1E0AA2B16A}" type="pres">
      <dgm:prSet presAssocID="{7097AF60-162A-4B33-8CC0-8DD2A4A8034E}" presName="srcNode" presStyleLbl="node1" presStyleIdx="0" presStyleCnt="3"/>
      <dgm:spPr/>
    </dgm:pt>
    <dgm:pt modelId="{3E29BBA3-E625-4F33-BCA4-C23E970FD84E}" type="pres">
      <dgm:prSet presAssocID="{7097AF60-162A-4B33-8CC0-8DD2A4A8034E}" presName="conn" presStyleLbl="parChTrans1D2" presStyleIdx="0" presStyleCnt="1"/>
      <dgm:spPr/>
      <dgm:t>
        <a:bodyPr/>
        <a:lstStyle/>
        <a:p>
          <a:endParaRPr lang="zh-TW" altLang="en-US"/>
        </a:p>
      </dgm:t>
    </dgm:pt>
    <dgm:pt modelId="{580E9937-1A99-4CBC-9903-08747D632AAA}" type="pres">
      <dgm:prSet presAssocID="{7097AF60-162A-4B33-8CC0-8DD2A4A8034E}" presName="extraNode" presStyleLbl="node1" presStyleIdx="0" presStyleCnt="3"/>
      <dgm:spPr/>
    </dgm:pt>
    <dgm:pt modelId="{DE40BC81-D081-45B8-B5F2-637C7F24FF9F}" type="pres">
      <dgm:prSet presAssocID="{7097AF60-162A-4B33-8CC0-8DD2A4A8034E}" presName="dstNode" presStyleLbl="node1" presStyleIdx="0" presStyleCnt="3"/>
      <dgm:spPr/>
    </dgm:pt>
    <dgm:pt modelId="{6A380174-4751-4902-A321-40F95A7DF249}" type="pres">
      <dgm:prSet presAssocID="{0ACFFBB1-4905-4EAA-A1EF-BB71ED76A13F}" presName="text_1" presStyleLbl="node1" presStyleIdx="0" presStyleCnt="3">
        <dgm:presLayoutVars>
          <dgm:bulletEnabled val="1"/>
        </dgm:presLayoutVars>
      </dgm:prSet>
      <dgm:spPr/>
      <dgm:t>
        <a:bodyPr/>
        <a:lstStyle/>
        <a:p>
          <a:endParaRPr lang="zh-TW" altLang="en-US"/>
        </a:p>
      </dgm:t>
    </dgm:pt>
    <dgm:pt modelId="{E1DF407F-1B93-457D-93A1-83FAB1746203}" type="pres">
      <dgm:prSet presAssocID="{0ACFFBB1-4905-4EAA-A1EF-BB71ED76A13F}" presName="accent_1" presStyleCnt="0"/>
      <dgm:spPr/>
    </dgm:pt>
    <dgm:pt modelId="{621C9B54-4CF1-466E-9B31-C9AB9221E3AA}" type="pres">
      <dgm:prSet presAssocID="{0ACFFBB1-4905-4EAA-A1EF-BB71ED76A13F}" presName="accentRepeatNode" presStyleLbl="solidFgAcc1" presStyleIdx="0" presStyleCnt="3"/>
      <dgm:spPr/>
    </dgm:pt>
    <dgm:pt modelId="{6F9B353E-1EEC-4AD9-9098-9BADD05E9C0B}" type="pres">
      <dgm:prSet presAssocID="{5B6DBC88-79B4-4251-9895-7B6550EE6CAA}" presName="text_2" presStyleLbl="node1" presStyleIdx="1" presStyleCnt="3">
        <dgm:presLayoutVars>
          <dgm:bulletEnabled val="1"/>
        </dgm:presLayoutVars>
      </dgm:prSet>
      <dgm:spPr/>
      <dgm:t>
        <a:bodyPr/>
        <a:lstStyle/>
        <a:p>
          <a:endParaRPr lang="zh-TW" altLang="en-US"/>
        </a:p>
      </dgm:t>
    </dgm:pt>
    <dgm:pt modelId="{82E4CC33-46D2-452D-B202-E087459859A7}" type="pres">
      <dgm:prSet presAssocID="{5B6DBC88-79B4-4251-9895-7B6550EE6CAA}" presName="accent_2" presStyleCnt="0"/>
      <dgm:spPr/>
    </dgm:pt>
    <dgm:pt modelId="{F21C273F-CC64-4A37-B066-AD92E4D0B2E0}" type="pres">
      <dgm:prSet presAssocID="{5B6DBC88-79B4-4251-9895-7B6550EE6CAA}" presName="accentRepeatNode" presStyleLbl="solidFgAcc1" presStyleIdx="1" presStyleCnt="3"/>
      <dgm:spPr/>
    </dgm:pt>
    <dgm:pt modelId="{5E2A33CD-374A-4DE8-BED6-ADCD2E727797}" type="pres">
      <dgm:prSet presAssocID="{66525648-5772-42EF-A5CD-32390D1E4EDF}" presName="text_3" presStyleLbl="node1" presStyleIdx="2" presStyleCnt="3" custLinFactNeighborX="-306" custLinFactNeighborY="-813">
        <dgm:presLayoutVars>
          <dgm:bulletEnabled val="1"/>
        </dgm:presLayoutVars>
      </dgm:prSet>
      <dgm:spPr/>
      <dgm:t>
        <a:bodyPr/>
        <a:lstStyle/>
        <a:p>
          <a:endParaRPr lang="zh-TW" altLang="en-US"/>
        </a:p>
      </dgm:t>
    </dgm:pt>
    <dgm:pt modelId="{3AEC5622-41C5-4837-BE24-A78F0FF07C51}" type="pres">
      <dgm:prSet presAssocID="{66525648-5772-42EF-A5CD-32390D1E4EDF}" presName="accent_3" presStyleCnt="0"/>
      <dgm:spPr/>
    </dgm:pt>
    <dgm:pt modelId="{8A120504-C56D-4B68-B735-0794298E61E4}" type="pres">
      <dgm:prSet presAssocID="{66525648-5772-42EF-A5CD-32390D1E4EDF}" presName="accentRepeatNode" presStyleLbl="solidFgAcc1" presStyleIdx="2" presStyleCnt="3"/>
      <dgm:spPr/>
      <dgm:t>
        <a:bodyPr/>
        <a:lstStyle/>
        <a:p>
          <a:endParaRPr lang="zh-TW" altLang="en-US"/>
        </a:p>
      </dgm:t>
    </dgm:pt>
  </dgm:ptLst>
  <dgm:cxnLst>
    <dgm:cxn modelId="{81EBC923-D671-49F8-AA02-6FDA35B85C8C}" type="presOf" srcId="{66525648-5772-42EF-A5CD-32390D1E4EDF}" destId="{5E2A33CD-374A-4DE8-BED6-ADCD2E727797}" srcOrd="0" destOrd="0" presId="urn:microsoft.com/office/officeart/2008/layout/VerticalCurvedList"/>
    <dgm:cxn modelId="{1E25D76D-B47D-4097-9ED8-D306868F070F}" type="presOf" srcId="{7097AF60-162A-4B33-8CC0-8DD2A4A8034E}" destId="{584F5800-655C-40FE-949E-03B01565ADCC}" srcOrd="0" destOrd="0" presId="urn:microsoft.com/office/officeart/2008/layout/VerticalCurvedList"/>
    <dgm:cxn modelId="{892A9277-F8EE-4FAC-85F4-1078A06F67CB}" srcId="{7097AF60-162A-4B33-8CC0-8DD2A4A8034E}" destId="{66525648-5772-42EF-A5CD-32390D1E4EDF}" srcOrd="2" destOrd="0" parTransId="{573F4399-06FD-41CA-B1FA-6F46FA5060C6}" sibTransId="{D1470269-4C69-4B33-8B66-3FD77F3E0438}"/>
    <dgm:cxn modelId="{13BB7EA4-A3FF-44DC-AF86-37682A3BB710}" srcId="{7097AF60-162A-4B33-8CC0-8DD2A4A8034E}" destId="{0ACFFBB1-4905-4EAA-A1EF-BB71ED76A13F}" srcOrd="0" destOrd="0" parTransId="{4A12FE83-8F62-48B9-AC6B-8FD36DDD9E5F}" sibTransId="{EBD25EDB-61E1-4F47-906A-3A141F187621}"/>
    <dgm:cxn modelId="{DB014CAC-F5AF-4EF8-B5E3-5868148F8E58}" srcId="{7097AF60-162A-4B33-8CC0-8DD2A4A8034E}" destId="{5B6DBC88-79B4-4251-9895-7B6550EE6CAA}" srcOrd="1" destOrd="0" parTransId="{04605B70-3866-444F-B142-E29C711D97E9}" sibTransId="{BF71059B-64D1-4369-9FDC-1B92C342A232}"/>
    <dgm:cxn modelId="{13004924-0C4B-4C92-B5FD-889BA93AEE17}" type="presOf" srcId="{0ACFFBB1-4905-4EAA-A1EF-BB71ED76A13F}" destId="{6A380174-4751-4902-A321-40F95A7DF249}" srcOrd="0" destOrd="0" presId="urn:microsoft.com/office/officeart/2008/layout/VerticalCurvedList"/>
    <dgm:cxn modelId="{DDCD04B4-F49D-4D95-B5E6-EE89B709E612}" type="presOf" srcId="{5B6DBC88-79B4-4251-9895-7B6550EE6CAA}" destId="{6F9B353E-1EEC-4AD9-9098-9BADD05E9C0B}" srcOrd="0" destOrd="0" presId="urn:microsoft.com/office/officeart/2008/layout/VerticalCurvedList"/>
    <dgm:cxn modelId="{1B2EB7E1-0C10-4041-B107-45D21109496F}" type="presOf" srcId="{EBD25EDB-61E1-4F47-906A-3A141F187621}" destId="{3E29BBA3-E625-4F33-BCA4-C23E970FD84E}" srcOrd="0" destOrd="0" presId="urn:microsoft.com/office/officeart/2008/layout/VerticalCurvedList"/>
    <dgm:cxn modelId="{B77AC450-4CFF-4662-860A-F0CEAF9B6A95}" type="presParOf" srcId="{584F5800-655C-40FE-949E-03B01565ADCC}" destId="{A78CA258-2167-49F4-845A-C1E49FC29D7A}" srcOrd="0" destOrd="0" presId="urn:microsoft.com/office/officeart/2008/layout/VerticalCurvedList"/>
    <dgm:cxn modelId="{EDED20D6-2608-4771-B223-8B882F01940B}" type="presParOf" srcId="{A78CA258-2167-49F4-845A-C1E49FC29D7A}" destId="{0B9A5401-FE1A-425A-9ACD-B1A5388D6224}" srcOrd="0" destOrd="0" presId="urn:microsoft.com/office/officeart/2008/layout/VerticalCurvedList"/>
    <dgm:cxn modelId="{B555DC80-9192-42A3-BC4F-B51150AF7C25}" type="presParOf" srcId="{0B9A5401-FE1A-425A-9ACD-B1A5388D6224}" destId="{64C2BCD7-7132-49E4-8F28-5E1E0AA2B16A}" srcOrd="0" destOrd="0" presId="urn:microsoft.com/office/officeart/2008/layout/VerticalCurvedList"/>
    <dgm:cxn modelId="{AA4DE4F7-1520-4975-9D08-932DF0758F1E}" type="presParOf" srcId="{0B9A5401-FE1A-425A-9ACD-B1A5388D6224}" destId="{3E29BBA3-E625-4F33-BCA4-C23E970FD84E}" srcOrd="1" destOrd="0" presId="urn:microsoft.com/office/officeart/2008/layout/VerticalCurvedList"/>
    <dgm:cxn modelId="{E67C1808-4948-4B8F-BFEE-CE1D12311539}" type="presParOf" srcId="{0B9A5401-FE1A-425A-9ACD-B1A5388D6224}" destId="{580E9937-1A99-4CBC-9903-08747D632AAA}" srcOrd="2" destOrd="0" presId="urn:microsoft.com/office/officeart/2008/layout/VerticalCurvedList"/>
    <dgm:cxn modelId="{9936CF44-05CD-4CE5-98C1-5FFB8AA365EE}" type="presParOf" srcId="{0B9A5401-FE1A-425A-9ACD-B1A5388D6224}" destId="{DE40BC81-D081-45B8-B5F2-637C7F24FF9F}" srcOrd="3" destOrd="0" presId="urn:microsoft.com/office/officeart/2008/layout/VerticalCurvedList"/>
    <dgm:cxn modelId="{89E908E8-09E1-4A2E-96AB-04EFEB062345}" type="presParOf" srcId="{A78CA258-2167-49F4-845A-C1E49FC29D7A}" destId="{6A380174-4751-4902-A321-40F95A7DF249}" srcOrd="1" destOrd="0" presId="urn:microsoft.com/office/officeart/2008/layout/VerticalCurvedList"/>
    <dgm:cxn modelId="{4856A2B2-79E3-4BA4-B082-0F2850572DE5}" type="presParOf" srcId="{A78CA258-2167-49F4-845A-C1E49FC29D7A}" destId="{E1DF407F-1B93-457D-93A1-83FAB1746203}" srcOrd="2" destOrd="0" presId="urn:microsoft.com/office/officeart/2008/layout/VerticalCurvedList"/>
    <dgm:cxn modelId="{DFE77079-6C4A-41A4-8629-D7D7B665A5F9}" type="presParOf" srcId="{E1DF407F-1B93-457D-93A1-83FAB1746203}" destId="{621C9B54-4CF1-466E-9B31-C9AB9221E3AA}" srcOrd="0" destOrd="0" presId="urn:microsoft.com/office/officeart/2008/layout/VerticalCurvedList"/>
    <dgm:cxn modelId="{16023146-53F9-464F-B0B9-9665FE00F00D}" type="presParOf" srcId="{A78CA258-2167-49F4-845A-C1E49FC29D7A}" destId="{6F9B353E-1EEC-4AD9-9098-9BADD05E9C0B}" srcOrd="3" destOrd="0" presId="urn:microsoft.com/office/officeart/2008/layout/VerticalCurvedList"/>
    <dgm:cxn modelId="{0B806BCF-A88D-4F30-8748-74D2595431DE}" type="presParOf" srcId="{A78CA258-2167-49F4-845A-C1E49FC29D7A}" destId="{82E4CC33-46D2-452D-B202-E087459859A7}" srcOrd="4" destOrd="0" presId="urn:microsoft.com/office/officeart/2008/layout/VerticalCurvedList"/>
    <dgm:cxn modelId="{378F988F-15E7-46F0-BFDF-0BCD9E2B3DF0}" type="presParOf" srcId="{82E4CC33-46D2-452D-B202-E087459859A7}" destId="{F21C273F-CC64-4A37-B066-AD92E4D0B2E0}" srcOrd="0" destOrd="0" presId="urn:microsoft.com/office/officeart/2008/layout/VerticalCurvedList"/>
    <dgm:cxn modelId="{3B946B12-F086-4794-A28D-EEFD62DC4F0D}" type="presParOf" srcId="{A78CA258-2167-49F4-845A-C1E49FC29D7A}" destId="{5E2A33CD-374A-4DE8-BED6-ADCD2E727797}" srcOrd="5" destOrd="0" presId="urn:microsoft.com/office/officeart/2008/layout/VerticalCurvedList"/>
    <dgm:cxn modelId="{39CD467E-3C22-444C-873C-0281E0276385}" type="presParOf" srcId="{A78CA258-2167-49F4-845A-C1E49FC29D7A}" destId="{3AEC5622-41C5-4837-BE24-A78F0FF07C51}" srcOrd="6" destOrd="0" presId="urn:microsoft.com/office/officeart/2008/layout/VerticalCurvedList"/>
    <dgm:cxn modelId="{4980C49B-2792-4D7E-9047-B31B6E0A2AAB}" type="presParOf" srcId="{3AEC5622-41C5-4837-BE24-A78F0FF07C51}" destId="{8A120504-C56D-4B68-B735-0794298E61E4}"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2949575" cy="496888"/>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sz="quarter" idx="1"/>
          </p:nvPr>
        </p:nvSpPr>
        <p:spPr>
          <a:xfrm>
            <a:off x="3856039" y="0"/>
            <a:ext cx="2949575" cy="496888"/>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fld id="{AB65E019-9A56-429B-A9C7-B807084DABE9}" type="datetimeFigureOut">
              <a:rPr lang="zh-TW" altLang="en-US"/>
              <a:pPr>
                <a:defRPr/>
              </a:pPr>
              <a:t>2019/6/11</a:t>
            </a:fld>
            <a:endParaRPr lang="zh-TW" altLang="en-US"/>
          </a:p>
        </p:txBody>
      </p:sp>
      <p:sp>
        <p:nvSpPr>
          <p:cNvPr id="4" name="頁尾版面配置區 3"/>
          <p:cNvSpPr>
            <a:spLocks noGrp="1"/>
          </p:cNvSpPr>
          <p:nvPr>
            <p:ph type="ftr" sz="quarter" idx="2"/>
          </p:nvPr>
        </p:nvSpPr>
        <p:spPr>
          <a:xfrm>
            <a:off x="1" y="9440865"/>
            <a:ext cx="2949575" cy="496887"/>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5" name="投影片編號版面配置區 4"/>
          <p:cNvSpPr>
            <a:spLocks noGrp="1"/>
          </p:cNvSpPr>
          <p:nvPr>
            <p:ph type="sldNum" sz="quarter" idx="3"/>
          </p:nvPr>
        </p:nvSpPr>
        <p:spPr>
          <a:xfrm>
            <a:off x="3856039" y="9440865"/>
            <a:ext cx="2949575" cy="496887"/>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F1D0FE21-F520-4D3C-BAAB-36F6AB0BE6A6}" type="slidenum">
              <a:rPr lang="zh-TW" altLang="en-US"/>
              <a:pPr>
                <a:defRPr/>
              </a:pPr>
              <a:t>‹#›</a:t>
            </a:fld>
            <a:endParaRPr lang="zh-TW" altLang="en-US"/>
          </a:p>
        </p:txBody>
      </p:sp>
    </p:spTree>
    <p:extLst>
      <p:ext uri="{BB962C8B-B14F-4D97-AF65-F5344CB8AC3E}">
        <p14:creationId xmlns:p14="http://schemas.microsoft.com/office/powerpoint/2010/main" val="13437359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2949575" cy="496888"/>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idx="1"/>
          </p:nvPr>
        </p:nvSpPr>
        <p:spPr>
          <a:xfrm>
            <a:off x="3856039" y="0"/>
            <a:ext cx="2949575" cy="496888"/>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fld id="{0EB2951B-E780-49F2-9A32-3552CF22B1C5}" type="datetimeFigureOut">
              <a:rPr lang="zh-TW" altLang="en-US"/>
              <a:pPr>
                <a:defRPr/>
              </a:pPr>
              <a:t>2019/6/11</a:t>
            </a:fld>
            <a:endParaRPr lang="zh-TW" altLang="en-US"/>
          </a:p>
        </p:txBody>
      </p:sp>
      <p:sp>
        <p:nvSpPr>
          <p:cNvPr id="4" name="投影片圖像版面配置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81039" y="4721226"/>
            <a:ext cx="5445125" cy="4471988"/>
          </a:xfrm>
          <a:prstGeom prst="rect">
            <a:avLst/>
          </a:prstGeom>
        </p:spPr>
        <p:txBody>
          <a:bodyPr vert="horz" lIns="91440" tIns="45720" rIns="91440" bIns="45720" rtlCol="0"/>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a:xfrm>
            <a:off x="1" y="9440865"/>
            <a:ext cx="2949575" cy="496887"/>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3856039" y="9440865"/>
            <a:ext cx="2949575" cy="496887"/>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32497934-0D78-466A-8679-2956C5C50B19}" type="slidenum">
              <a:rPr lang="zh-TW" altLang="en-US"/>
              <a:pPr>
                <a:defRPr/>
              </a:pPr>
              <a:t>‹#›</a:t>
            </a:fld>
            <a:endParaRPr lang="zh-TW" altLang="en-US"/>
          </a:p>
        </p:txBody>
      </p:sp>
    </p:spTree>
    <p:extLst>
      <p:ext uri="{BB962C8B-B14F-4D97-AF65-F5344CB8AC3E}">
        <p14:creationId xmlns:p14="http://schemas.microsoft.com/office/powerpoint/2010/main" val="13823915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endParaRPr lang="zh-TW" altLang="en-US"/>
            </a:p>
          </p:txBody>
        </p:sp>
        <p:sp>
          <p:nvSpPr>
            <p:cNvPr id="7"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endParaRPr lang="zh-TW" altLang="en-US"/>
            </a:p>
          </p:txBody>
        </p:sp>
        <p:sp>
          <p:nvSpPr>
            <p:cNvPr id="8"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endParaRPr lang="zh-TW" altLang="en-US"/>
            </a:p>
          </p:txBody>
        </p:sp>
        <p:sp>
          <p:nvSpPr>
            <p:cNvPr id="9"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endParaRPr lang="zh-TW" altLang="en-US"/>
            </a:p>
          </p:txBody>
        </p:sp>
        <p:sp useBgFill="1">
          <p:nvSpPr>
            <p:cNvPr id="10" name="Freeform 10"/>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endParaRPr lang="zh-TW" alt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11" name="Date Placeholder 3"/>
          <p:cNvSpPr>
            <a:spLocks noGrp="1"/>
          </p:cNvSpPr>
          <p:nvPr>
            <p:ph type="dt" sz="half" idx="10"/>
          </p:nvPr>
        </p:nvSpPr>
        <p:spPr/>
        <p:txBody>
          <a:bodyPr/>
          <a:lstStyle>
            <a:lvl1pPr>
              <a:defRPr/>
            </a:lvl1pPr>
          </a:lstStyle>
          <a:p>
            <a:pPr>
              <a:defRPr/>
            </a:pPr>
            <a:fld id="{EF08612B-5918-497D-B253-AE71DBC9C3E7}" type="datetimeFigureOut">
              <a:rPr lang="zh-TW" altLang="en-US"/>
              <a:pPr>
                <a:defRPr/>
              </a:pPr>
              <a:t>2019/6/11</a:t>
            </a:fld>
            <a:endParaRPr lang="zh-TW" altLang="en-US"/>
          </a:p>
        </p:txBody>
      </p:sp>
      <p:sp>
        <p:nvSpPr>
          <p:cNvPr id="12" name="Footer Placeholder 4"/>
          <p:cNvSpPr>
            <a:spLocks noGrp="1"/>
          </p:cNvSpPr>
          <p:nvPr>
            <p:ph type="ftr" sz="quarter" idx="11"/>
          </p:nvPr>
        </p:nvSpPr>
        <p:spPr/>
        <p:txBody>
          <a:bodyPr/>
          <a:lstStyle>
            <a:lvl1pPr>
              <a:defRPr/>
            </a:lvl1pPr>
          </a:lstStyle>
          <a:p>
            <a:pPr>
              <a:defRPr/>
            </a:pPr>
            <a:endParaRPr lang="zh-TW" altLang="en-US"/>
          </a:p>
        </p:txBody>
      </p:sp>
      <p:sp>
        <p:nvSpPr>
          <p:cNvPr id="13" name="Slide Number Placeholder 5"/>
          <p:cNvSpPr>
            <a:spLocks noGrp="1"/>
          </p:cNvSpPr>
          <p:nvPr>
            <p:ph type="sldNum" sz="quarter" idx="12"/>
          </p:nvPr>
        </p:nvSpPr>
        <p:spPr/>
        <p:txBody>
          <a:bodyPr/>
          <a:lstStyle>
            <a:lvl1pPr>
              <a:defRPr/>
            </a:lvl1pPr>
          </a:lstStyle>
          <a:p>
            <a:pPr>
              <a:defRPr/>
            </a:pPr>
            <a:fld id="{9320D2C8-1B1E-449B-9A8C-52505B43CCD4}" type="slidenum">
              <a:rPr lang="zh-TW" altLang="en-US"/>
              <a:pPr>
                <a:defRPr/>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lvl1pPr>
              <a:defRPr/>
            </a:lvl1pPr>
          </a:lstStyle>
          <a:p>
            <a:pPr>
              <a:defRPr/>
            </a:pPr>
            <a:fld id="{C95B7EE8-3896-431C-AA92-DA3D088FFE0A}" type="datetimeFigureOut">
              <a:rPr lang="zh-TW" altLang="en-US"/>
              <a:pPr>
                <a:defRPr/>
              </a:pPr>
              <a:t>2019/6/11</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5FE302D6-BBFE-4D3A-8145-20E758286FE7}"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endParaRPr lang="zh-TW" altLang="en-US"/>
            </a:p>
          </p:txBody>
        </p:sp>
        <p:sp>
          <p:nvSpPr>
            <p:cNvPr id="7"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endParaRPr lang="zh-TW" altLang="en-US"/>
            </a:p>
          </p:txBody>
        </p:sp>
        <p:sp>
          <p:nvSpPr>
            <p:cNvPr id="8"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endParaRPr lang="zh-TW" altLang="en-US"/>
            </a:p>
          </p:txBody>
        </p:sp>
        <p:sp>
          <p:nvSpPr>
            <p:cNvPr id="9"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endParaRPr lang="zh-TW" altLang="en-US"/>
            </a:p>
          </p:txBody>
        </p:sp>
        <p:sp useBgFill="1">
          <p:nvSpPr>
            <p:cNvPr id="10" name="Freeform 19"/>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endParaRPr lang="zh-TW" altLang="en-US"/>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1" name="Date Placeholder 3"/>
          <p:cNvSpPr>
            <a:spLocks noGrp="1"/>
          </p:cNvSpPr>
          <p:nvPr>
            <p:ph type="dt" sz="half" idx="10"/>
          </p:nvPr>
        </p:nvSpPr>
        <p:spPr/>
        <p:txBody>
          <a:bodyPr/>
          <a:lstStyle>
            <a:lvl1pPr>
              <a:defRPr/>
            </a:lvl1pPr>
          </a:lstStyle>
          <a:p>
            <a:pPr>
              <a:defRPr/>
            </a:pPr>
            <a:fld id="{DED17C11-8826-4EF1-B488-2676C73EA94F}" type="datetimeFigureOut">
              <a:rPr lang="zh-TW" altLang="en-US"/>
              <a:pPr>
                <a:defRPr/>
              </a:pPr>
              <a:t>2019/6/11</a:t>
            </a:fld>
            <a:endParaRPr lang="zh-TW" altLang="en-US"/>
          </a:p>
        </p:txBody>
      </p:sp>
      <p:sp>
        <p:nvSpPr>
          <p:cNvPr id="12" name="Footer Placeholder 4"/>
          <p:cNvSpPr>
            <a:spLocks noGrp="1"/>
          </p:cNvSpPr>
          <p:nvPr>
            <p:ph type="ftr" sz="quarter" idx="11"/>
          </p:nvPr>
        </p:nvSpPr>
        <p:spPr/>
        <p:txBody>
          <a:bodyPr/>
          <a:lstStyle>
            <a:lvl1pPr>
              <a:defRPr/>
            </a:lvl1pPr>
          </a:lstStyle>
          <a:p>
            <a:pPr>
              <a:defRPr/>
            </a:pPr>
            <a:endParaRPr lang="zh-TW" altLang="en-US"/>
          </a:p>
        </p:txBody>
      </p:sp>
      <p:sp>
        <p:nvSpPr>
          <p:cNvPr id="13" name="Slide Number Placeholder 5"/>
          <p:cNvSpPr>
            <a:spLocks noGrp="1"/>
          </p:cNvSpPr>
          <p:nvPr>
            <p:ph type="sldNum" sz="quarter" idx="12"/>
          </p:nvPr>
        </p:nvSpPr>
        <p:spPr/>
        <p:txBody>
          <a:bodyPr/>
          <a:lstStyle>
            <a:lvl1pPr>
              <a:defRPr/>
            </a:lvl1pPr>
          </a:lstStyle>
          <a:p>
            <a:pPr>
              <a:defRPr/>
            </a:pPr>
            <a:fld id="{F4F44B4D-047C-4325-A7C1-CF9057181AFA}"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Title 6"/>
          <p:cNvSpPr>
            <a:spLocks noGrp="1"/>
          </p:cNvSpPr>
          <p:nvPr>
            <p:ph type="title"/>
          </p:nvPr>
        </p:nvSpPr>
        <p:spPr/>
        <p:txBody>
          <a:bodyPr/>
          <a:lstStyle/>
          <a:p>
            <a:r>
              <a:rPr lang="zh-TW" altLang="en-US" smtClean="0"/>
              <a:t>按一下以編輯母片標題樣式</a:t>
            </a:r>
            <a:endParaRPr lang="en-US"/>
          </a:p>
        </p:txBody>
      </p:sp>
      <p:sp>
        <p:nvSpPr>
          <p:cNvPr id="4" name="Date Placeholder 3"/>
          <p:cNvSpPr>
            <a:spLocks noGrp="1"/>
          </p:cNvSpPr>
          <p:nvPr>
            <p:ph type="dt" sz="half" idx="10"/>
          </p:nvPr>
        </p:nvSpPr>
        <p:spPr/>
        <p:txBody>
          <a:bodyPr/>
          <a:lstStyle>
            <a:lvl1pPr>
              <a:defRPr/>
            </a:lvl1pPr>
          </a:lstStyle>
          <a:p>
            <a:pPr>
              <a:defRPr/>
            </a:pPr>
            <a:fld id="{9BABA4D6-6510-4244-9516-E69337AAAFDA}" type="datetimeFigureOut">
              <a:rPr lang="zh-TW" altLang="en-US"/>
              <a:pPr>
                <a:defRPr/>
              </a:pPr>
              <a:t>2019/6/11</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80731C96-9728-463F-9396-99B32857E94E}"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Freeform 14"/>
          <p:cNvSpPr>
            <a:spLocks/>
          </p:cNvSpPr>
          <p:nvPr/>
        </p:nvSpPr>
        <p:spPr bwMode="hidden">
          <a:xfrm>
            <a:off x="6046788" y="4203700"/>
            <a:ext cx="2876550" cy="714375"/>
          </a:xfrm>
          <a:custGeom>
            <a:avLst/>
            <a:gdLst>
              <a:gd name="T0" fmla="*/ 2870172 w 2706"/>
              <a:gd name="T1" fmla="*/ 0 h 640"/>
              <a:gd name="T2" fmla="*/ 2870172 w 2706"/>
              <a:gd name="T3" fmla="*/ 0 h 640"/>
              <a:gd name="T4" fmla="*/ 2748987 w 2706"/>
              <a:gd name="T5" fmla="*/ 20092 h 640"/>
              <a:gd name="T6" fmla="*/ 2625676 w 2706"/>
              <a:gd name="T7" fmla="*/ 42416 h 640"/>
              <a:gd name="T8" fmla="*/ 2500239 w 2706"/>
              <a:gd name="T9" fmla="*/ 66973 h 640"/>
              <a:gd name="T10" fmla="*/ 2370549 w 2706"/>
              <a:gd name="T11" fmla="*/ 91529 h 640"/>
              <a:gd name="T12" fmla="*/ 2238734 w 2706"/>
              <a:gd name="T13" fmla="*/ 120551 h 640"/>
              <a:gd name="T14" fmla="*/ 2102667 w 2706"/>
              <a:gd name="T15" fmla="*/ 149572 h 640"/>
              <a:gd name="T16" fmla="*/ 1964473 w 2706"/>
              <a:gd name="T17" fmla="*/ 183059 h 640"/>
              <a:gd name="T18" fmla="*/ 1822028 w 2706"/>
              <a:gd name="T19" fmla="*/ 216545 h 640"/>
              <a:gd name="T20" fmla="*/ 1822028 w 2706"/>
              <a:gd name="T21" fmla="*/ 216545 h 640"/>
              <a:gd name="T22" fmla="*/ 1564775 w 2706"/>
              <a:gd name="T23" fmla="*/ 281285 h 640"/>
              <a:gd name="T24" fmla="*/ 1313901 w 2706"/>
              <a:gd name="T25" fmla="*/ 339328 h 640"/>
              <a:gd name="T26" fmla="*/ 1073657 w 2706"/>
              <a:gd name="T27" fmla="*/ 392906 h 640"/>
              <a:gd name="T28" fmla="*/ 841917 w 2706"/>
              <a:gd name="T29" fmla="*/ 444252 h 640"/>
              <a:gd name="T30" fmla="*/ 620808 w 2706"/>
              <a:gd name="T31" fmla="*/ 488900 h 640"/>
              <a:gd name="T32" fmla="*/ 406076 w 2706"/>
              <a:gd name="T33" fmla="*/ 529084 h 640"/>
              <a:gd name="T34" fmla="*/ 199849 w 2706"/>
              <a:gd name="T35" fmla="*/ 567035 h 640"/>
              <a:gd name="T36" fmla="*/ 0 w 2706"/>
              <a:gd name="T37" fmla="*/ 600521 h 640"/>
              <a:gd name="T38" fmla="*/ 0 w 2706"/>
              <a:gd name="T39" fmla="*/ 600521 h 640"/>
              <a:gd name="T40" fmla="*/ 138193 w 2706"/>
              <a:gd name="T41" fmla="*/ 620613 h 640"/>
              <a:gd name="T42" fmla="*/ 270009 w 2706"/>
              <a:gd name="T43" fmla="*/ 638473 h 640"/>
              <a:gd name="T44" fmla="*/ 397572 w 2706"/>
              <a:gd name="T45" fmla="*/ 654100 h 640"/>
              <a:gd name="T46" fmla="*/ 523009 w 2706"/>
              <a:gd name="T47" fmla="*/ 667494 h 640"/>
              <a:gd name="T48" fmla="*/ 644194 w 2706"/>
              <a:gd name="T49" fmla="*/ 680889 h 640"/>
              <a:gd name="T50" fmla="*/ 761127 w 2706"/>
              <a:gd name="T51" fmla="*/ 689818 h 640"/>
              <a:gd name="T52" fmla="*/ 873808 w 2706"/>
              <a:gd name="T53" fmla="*/ 698748 h 640"/>
              <a:gd name="T54" fmla="*/ 984363 w 2706"/>
              <a:gd name="T55" fmla="*/ 705445 h 640"/>
              <a:gd name="T56" fmla="*/ 1092791 w 2706"/>
              <a:gd name="T57" fmla="*/ 709910 h 640"/>
              <a:gd name="T58" fmla="*/ 1196968 w 2706"/>
              <a:gd name="T59" fmla="*/ 712143 h 640"/>
              <a:gd name="T60" fmla="*/ 1296892 w 2706"/>
              <a:gd name="T61" fmla="*/ 714375 h 640"/>
              <a:gd name="T62" fmla="*/ 1394691 w 2706"/>
              <a:gd name="T63" fmla="*/ 714375 h 640"/>
              <a:gd name="T64" fmla="*/ 1490363 w 2706"/>
              <a:gd name="T65" fmla="*/ 712143 h 640"/>
              <a:gd name="T66" fmla="*/ 1583910 w 2706"/>
              <a:gd name="T67" fmla="*/ 709910 h 640"/>
              <a:gd name="T68" fmla="*/ 1673204 w 2706"/>
              <a:gd name="T69" fmla="*/ 705445 h 640"/>
              <a:gd name="T70" fmla="*/ 1760372 w 2706"/>
              <a:gd name="T71" fmla="*/ 698748 h 640"/>
              <a:gd name="T72" fmla="*/ 1843288 w 2706"/>
              <a:gd name="T73" fmla="*/ 692051 h 640"/>
              <a:gd name="T74" fmla="*/ 1926204 w 2706"/>
              <a:gd name="T75" fmla="*/ 683121 h 640"/>
              <a:gd name="T76" fmla="*/ 2004868 w 2706"/>
              <a:gd name="T77" fmla="*/ 671959 h 640"/>
              <a:gd name="T78" fmla="*/ 2083532 w 2706"/>
              <a:gd name="T79" fmla="*/ 660797 h 640"/>
              <a:gd name="T80" fmla="*/ 2157944 w 2706"/>
              <a:gd name="T81" fmla="*/ 647402 h 640"/>
              <a:gd name="T82" fmla="*/ 2232356 w 2706"/>
              <a:gd name="T83" fmla="*/ 634008 h 640"/>
              <a:gd name="T84" fmla="*/ 2302516 w 2706"/>
              <a:gd name="T85" fmla="*/ 618381 h 640"/>
              <a:gd name="T86" fmla="*/ 2372675 w 2706"/>
              <a:gd name="T87" fmla="*/ 602754 h 640"/>
              <a:gd name="T88" fmla="*/ 2440709 w 2706"/>
              <a:gd name="T89" fmla="*/ 584895 h 640"/>
              <a:gd name="T90" fmla="*/ 2506617 w 2706"/>
              <a:gd name="T91" fmla="*/ 567035 h 640"/>
              <a:gd name="T92" fmla="*/ 2570398 w 2706"/>
              <a:gd name="T93" fmla="*/ 546943 h 640"/>
              <a:gd name="T94" fmla="*/ 2634180 w 2706"/>
              <a:gd name="T95" fmla="*/ 526852 h 640"/>
              <a:gd name="T96" fmla="*/ 2755365 w 2706"/>
              <a:gd name="T97" fmla="*/ 482203 h 640"/>
              <a:gd name="T98" fmla="*/ 2872298 w 2706"/>
              <a:gd name="T99" fmla="*/ 435322 h 640"/>
              <a:gd name="T100" fmla="*/ 2872298 w 2706"/>
              <a:gd name="T101" fmla="*/ 435322 h 640"/>
              <a:gd name="T102" fmla="*/ 2876550 w 2706"/>
              <a:gd name="T103" fmla="*/ 433090 h 640"/>
              <a:gd name="T104" fmla="*/ 2876550 w 2706"/>
              <a:gd name="T105" fmla="*/ 433090 h 640"/>
              <a:gd name="T106" fmla="*/ 2876550 w 2706"/>
              <a:gd name="T107" fmla="*/ 0 h 640"/>
              <a:gd name="T108" fmla="*/ 2876550 w 2706"/>
              <a:gd name="T109" fmla="*/ 0 h 640"/>
              <a:gd name="T110" fmla="*/ 2870172 w 2706"/>
              <a:gd name="T111" fmla="*/ 0 h 640"/>
              <a:gd name="T112" fmla="*/ 2870172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endParaRPr lang="zh-TW" altLang="en-US"/>
          </a:p>
        </p:txBody>
      </p:sp>
      <p:sp>
        <p:nvSpPr>
          <p:cNvPr id="6" name="Freeform 18"/>
          <p:cNvSpPr>
            <a:spLocks/>
          </p:cNvSpPr>
          <p:nvPr/>
        </p:nvSpPr>
        <p:spPr bwMode="hidden">
          <a:xfrm>
            <a:off x="2619375" y="4075113"/>
            <a:ext cx="5545138" cy="850900"/>
          </a:xfrm>
          <a:custGeom>
            <a:avLst/>
            <a:gdLst>
              <a:gd name="T0" fmla="*/ 5545138 w 5216"/>
              <a:gd name="T1" fmla="*/ 797300 h 762"/>
              <a:gd name="T2" fmla="*/ 5298498 w 5216"/>
              <a:gd name="T3" fmla="*/ 766033 h 762"/>
              <a:gd name="T4" fmla="*/ 4760569 w 5216"/>
              <a:gd name="T5" fmla="*/ 681167 h 762"/>
              <a:gd name="T6" fmla="*/ 4160980 w 5216"/>
              <a:gd name="T7" fmla="*/ 567267 h 762"/>
              <a:gd name="T8" fmla="*/ 3493352 w 5216"/>
              <a:gd name="T9" fmla="*/ 417633 h 762"/>
              <a:gd name="T10" fmla="*/ 3131897 w 5216"/>
              <a:gd name="T11" fmla="*/ 330533 h 762"/>
              <a:gd name="T12" fmla="*/ 2851239 w 5216"/>
              <a:gd name="T13" fmla="*/ 263533 h 762"/>
              <a:gd name="T14" fmla="*/ 2583337 w 5216"/>
              <a:gd name="T15" fmla="*/ 205467 h 762"/>
              <a:gd name="T16" fmla="*/ 2328193 w 5216"/>
              <a:gd name="T17" fmla="*/ 156333 h 762"/>
              <a:gd name="T18" fmla="*/ 2083679 w 5216"/>
              <a:gd name="T19" fmla="*/ 113900 h 762"/>
              <a:gd name="T20" fmla="*/ 1849797 w 5216"/>
              <a:gd name="T21" fmla="*/ 80400 h 762"/>
              <a:gd name="T22" fmla="*/ 1418178 w 5216"/>
              <a:gd name="T23" fmla="*/ 31267 h 762"/>
              <a:gd name="T24" fmla="*/ 1031209 w 5216"/>
              <a:gd name="T25" fmla="*/ 4467 h 762"/>
              <a:gd name="T26" fmla="*/ 684637 w 5216"/>
              <a:gd name="T27" fmla="*/ 0 h 762"/>
              <a:gd name="T28" fmla="*/ 380590 w 5216"/>
              <a:gd name="T29" fmla="*/ 11167 h 762"/>
              <a:gd name="T30" fmla="*/ 116941 w 5216"/>
              <a:gd name="T31" fmla="*/ 35733 h 762"/>
              <a:gd name="T32" fmla="*/ 0 w 5216"/>
              <a:gd name="T33" fmla="*/ 53600 h 762"/>
              <a:gd name="T34" fmla="*/ 333814 w 5216"/>
              <a:gd name="T35" fmla="*/ 96033 h 762"/>
              <a:gd name="T36" fmla="*/ 693142 w 5216"/>
              <a:gd name="T37" fmla="*/ 156333 h 762"/>
              <a:gd name="T38" fmla="*/ 1077985 w 5216"/>
              <a:gd name="T39" fmla="*/ 234500 h 762"/>
              <a:gd name="T40" fmla="*/ 1490468 w 5216"/>
              <a:gd name="T41" fmla="*/ 330533 h 762"/>
              <a:gd name="T42" fmla="*/ 1866806 w 5216"/>
              <a:gd name="T43" fmla="*/ 422100 h 762"/>
              <a:gd name="T44" fmla="*/ 2559949 w 5216"/>
              <a:gd name="T45" fmla="*/ 576200 h 762"/>
              <a:gd name="T46" fmla="*/ 2878879 w 5216"/>
              <a:gd name="T47" fmla="*/ 638733 h 762"/>
              <a:gd name="T48" fmla="*/ 3180800 w 5216"/>
              <a:gd name="T49" fmla="*/ 692333 h 762"/>
              <a:gd name="T50" fmla="*/ 3465711 w 5216"/>
              <a:gd name="T51" fmla="*/ 739233 h 762"/>
              <a:gd name="T52" fmla="*/ 3733613 w 5216"/>
              <a:gd name="T53" fmla="*/ 774967 h 762"/>
              <a:gd name="T54" fmla="*/ 3986631 w 5216"/>
              <a:gd name="T55" fmla="*/ 806233 h 762"/>
              <a:gd name="T56" fmla="*/ 4224766 w 5216"/>
              <a:gd name="T57" fmla="*/ 826333 h 762"/>
              <a:gd name="T58" fmla="*/ 4448017 w 5216"/>
              <a:gd name="T59" fmla="*/ 841967 h 762"/>
              <a:gd name="T60" fmla="*/ 4660637 w 5216"/>
              <a:gd name="T61" fmla="*/ 850900 h 762"/>
              <a:gd name="T62" fmla="*/ 4858374 w 5216"/>
              <a:gd name="T63" fmla="*/ 850900 h 762"/>
              <a:gd name="T64" fmla="*/ 5045480 w 5216"/>
              <a:gd name="T65" fmla="*/ 846433 h 762"/>
              <a:gd name="T66" fmla="*/ 5221955 w 5216"/>
              <a:gd name="T67" fmla="*/ 835267 h 762"/>
              <a:gd name="T68" fmla="*/ 5387799 w 5216"/>
              <a:gd name="T69" fmla="*/ 817400 h 762"/>
              <a:gd name="T70" fmla="*/ 5545138 w 5216"/>
              <a:gd name="T71" fmla="*/ 797300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endParaRPr lang="zh-TW" altLang="en-US"/>
          </a:p>
        </p:txBody>
      </p:sp>
      <p:sp>
        <p:nvSpPr>
          <p:cNvPr id="7" name="Freeform 22"/>
          <p:cNvSpPr>
            <a:spLocks/>
          </p:cNvSpPr>
          <p:nvPr/>
        </p:nvSpPr>
        <p:spPr bwMode="hidden">
          <a:xfrm>
            <a:off x="2828925" y="4087813"/>
            <a:ext cx="5467350" cy="774700"/>
          </a:xfrm>
          <a:custGeom>
            <a:avLst/>
            <a:gdLst>
              <a:gd name="T0" fmla="*/ 0 w 5144"/>
              <a:gd name="T1" fmla="*/ 78140 h 694"/>
              <a:gd name="T2" fmla="*/ 0 w 5144"/>
              <a:gd name="T3" fmla="*/ 78140 h 694"/>
              <a:gd name="T4" fmla="*/ 19131 w 5144"/>
              <a:gd name="T5" fmla="*/ 73675 h 694"/>
              <a:gd name="T6" fmla="*/ 76526 w 5144"/>
              <a:gd name="T7" fmla="*/ 62512 h 694"/>
              <a:gd name="T8" fmla="*/ 174309 w 5144"/>
              <a:gd name="T9" fmla="*/ 46884 h 694"/>
              <a:gd name="T10" fmla="*/ 238081 w 5144"/>
              <a:gd name="T11" fmla="*/ 37954 h 694"/>
              <a:gd name="T12" fmla="*/ 312481 w 5144"/>
              <a:gd name="T13" fmla="*/ 29023 h 694"/>
              <a:gd name="T14" fmla="*/ 395384 w 5144"/>
              <a:gd name="T15" fmla="*/ 22326 h 694"/>
              <a:gd name="T16" fmla="*/ 491041 w 5144"/>
              <a:gd name="T17" fmla="*/ 15628 h 694"/>
              <a:gd name="T18" fmla="*/ 595201 w 5144"/>
              <a:gd name="T19" fmla="*/ 8930 h 694"/>
              <a:gd name="T20" fmla="*/ 712116 w 5144"/>
              <a:gd name="T21" fmla="*/ 4465 h 694"/>
              <a:gd name="T22" fmla="*/ 839659 w 5144"/>
              <a:gd name="T23" fmla="*/ 2233 h 694"/>
              <a:gd name="T24" fmla="*/ 977831 w 5144"/>
              <a:gd name="T25" fmla="*/ 0 h 694"/>
              <a:gd name="T26" fmla="*/ 1126631 w 5144"/>
              <a:gd name="T27" fmla="*/ 2233 h 694"/>
              <a:gd name="T28" fmla="*/ 1286060 w 5144"/>
              <a:gd name="T29" fmla="*/ 6698 h 694"/>
              <a:gd name="T30" fmla="*/ 1458243 w 5144"/>
              <a:gd name="T31" fmla="*/ 15628 h 694"/>
              <a:gd name="T32" fmla="*/ 1641055 w 5144"/>
              <a:gd name="T33" fmla="*/ 26791 h 694"/>
              <a:gd name="T34" fmla="*/ 1834496 w 5144"/>
              <a:gd name="T35" fmla="*/ 44651 h 694"/>
              <a:gd name="T36" fmla="*/ 2040691 w 5144"/>
              <a:gd name="T37" fmla="*/ 64744 h 694"/>
              <a:gd name="T38" fmla="*/ 2259640 w 5144"/>
              <a:gd name="T39" fmla="*/ 89303 h 694"/>
              <a:gd name="T40" fmla="*/ 2489217 w 5144"/>
              <a:gd name="T41" fmla="*/ 118326 h 694"/>
              <a:gd name="T42" fmla="*/ 2731549 w 5144"/>
              <a:gd name="T43" fmla="*/ 154047 h 694"/>
              <a:gd name="T44" fmla="*/ 2984510 w 5144"/>
              <a:gd name="T45" fmla="*/ 194233 h 694"/>
              <a:gd name="T46" fmla="*/ 3250225 w 5144"/>
              <a:gd name="T47" fmla="*/ 241117 h 694"/>
              <a:gd name="T48" fmla="*/ 3528694 w 5144"/>
              <a:gd name="T49" fmla="*/ 296931 h 694"/>
              <a:gd name="T50" fmla="*/ 3819918 w 5144"/>
              <a:gd name="T51" fmla="*/ 357210 h 694"/>
              <a:gd name="T52" fmla="*/ 4123895 w 5144"/>
              <a:gd name="T53" fmla="*/ 424187 h 694"/>
              <a:gd name="T54" fmla="*/ 4440628 w 5144"/>
              <a:gd name="T55" fmla="*/ 500095 h 694"/>
              <a:gd name="T56" fmla="*/ 4770114 w 5144"/>
              <a:gd name="T57" fmla="*/ 582699 h 694"/>
              <a:gd name="T58" fmla="*/ 5112355 w 5144"/>
              <a:gd name="T59" fmla="*/ 674235 h 694"/>
              <a:gd name="T60" fmla="*/ 5467350 w 5144"/>
              <a:gd name="T61" fmla="*/ 774700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endParaRPr lang="zh-TW" altLang="en-US"/>
          </a:p>
        </p:txBody>
      </p:sp>
      <p:sp>
        <p:nvSpPr>
          <p:cNvPr id="8" name="Freeform 26"/>
          <p:cNvSpPr>
            <a:spLocks/>
          </p:cNvSpPr>
          <p:nvPr/>
        </p:nvSpPr>
        <p:spPr bwMode="hidden">
          <a:xfrm>
            <a:off x="5610225" y="4073525"/>
            <a:ext cx="3306763" cy="652463"/>
          </a:xfrm>
          <a:custGeom>
            <a:avLst/>
            <a:gdLst>
              <a:gd name="T0" fmla="*/ 0 w 3112"/>
              <a:gd name="T1" fmla="*/ 652463 h 584"/>
              <a:gd name="T2" fmla="*/ 0 w 3112"/>
              <a:gd name="T3" fmla="*/ 652463 h 584"/>
              <a:gd name="T4" fmla="*/ 95633 w 3112"/>
              <a:gd name="T5" fmla="*/ 625649 h 584"/>
              <a:gd name="T6" fmla="*/ 357028 w 3112"/>
              <a:gd name="T7" fmla="*/ 556381 h 584"/>
              <a:gd name="T8" fmla="*/ 537668 w 3112"/>
              <a:gd name="T9" fmla="*/ 509457 h 584"/>
              <a:gd name="T10" fmla="*/ 745934 w 3112"/>
              <a:gd name="T11" fmla="*/ 458065 h 584"/>
              <a:gd name="T12" fmla="*/ 977578 w 3112"/>
              <a:gd name="T13" fmla="*/ 402203 h 584"/>
              <a:gd name="T14" fmla="*/ 1226223 w 3112"/>
              <a:gd name="T15" fmla="*/ 341873 h 584"/>
              <a:gd name="T16" fmla="*/ 1489743 w 3112"/>
              <a:gd name="T17" fmla="*/ 283777 h 584"/>
              <a:gd name="T18" fmla="*/ 1759640 w 3112"/>
              <a:gd name="T19" fmla="*/ 225681 h 584"/>
              <a:gd name="T20" fmla="*/ 2035912 w 3112"/>
              <a:gd name="T21" fmla="*/ 172054 h 584"/>
              <a:gd name="T22" fmla="*/ 2310059 w 3112"/>
              <a:gd name="T23" fmla="*/ 120661 h 584"/>
              <a:gd name="T24" fmla="*/ 2446070 w 3112"/>
              <a:gd name="T25" fmla="*/ 98316 h 584"/>
              <a:gd name="T26" fmla="*/ 2577830 w 3112"/>
              <a:gd name="T27" fmla="*/ 75972 h 584"/>
              <a:gd name="T28" fmla="*/ 2709591 w 3112"/>
              <a:gd name="T29" fmla="*/ 58096 h 584"/>
              <a:gd name="T30" fmla="*/ 2837101 w 3112"/>
              <a:gd name="T31" fmla="*/ 40220 h 584"/>
              <a:gd name="T32" fmla="*/ 2962486 w 3112"/>
              <a:gd name="T33" fmla="*/ 26814 h 584"/>
              <a:gd name="T34" fmla="*/ 3081495 w 3112"/>
              <a:gd name="T35" fmla="*/ 15641 h 584"/>
              <a:gd name="T36" fmla="*/ 3196254 w 3112"/>
              <a:gd name="T37" fmla="*/ 6703 h 584"/>
              <a:gd name="T38" fmla="*/ 3306763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endParaRPr lang="zh-TW" altLang="en-US"/>
          </a:p>
        </p:txBody>
      </p:sp>
      <p:sp useBgFill="1">
        <p:nvSpPr>
          <p:cNvPr id="9" name="Freeform 10"/>
          <p:cNvSpPr>
            <a:spLocks/>
          </p:cNvSpPr>
          <p:nvPr/>
        </p:nvSpPr>
        <p:spPr bwMode="hidden">
          <a:xfrm>
            <a:off x="211138" y="4059238"/>
            <a:ext cx="8723312" cy="1328737"/>
          </a:xfrm>
          <a:custGeom>
            <a:avLst/>
            <a:gdLst>
              <a:gd name="T0" fmla="*/ 8719055 w 8196"/>
              <a:gd name="T1" fmla="*/ 570733 h 1192"/>
              <a:gd name="T2" fmla="*/ 8557275 w 8196"/>
              <a:gd name="T3" fmla="*/ 635386 h 1192"/>
              <a:gd name="T4" fmla="*/ 8384853 w 8196"/>
              <a:gd name="T5" fmla="*/ 691122 h 1192"/>
              <a:gd name="T6" fmla="*/ 8201787 w 8196"/>
              <a:gd name="T7" fmla="*/ 742398 h 1192"/>
              <a:gd name="T8" fmla="*/ 8005948 w 8196"/>
              <a:gd name="T9" fmla="*/ 782528 h 1192"/>
              <a:gd name="T10" fmla="*/ 7793081 w 8196"/>
              <a:gd name="T11" fmla="*/ 813740 h 1192"/>
              <a:gd name="T12" fmla="*/ 7563184 w 8196"/>
              <a:gd name="T13" fmla="*/ 836034 h 1192"/>
              <a:gd name="T14" fmla="*/ 7314129 w 8196"/>
              <a:gd name="T15" fmla="*/ 849411 h 1192"/>
              <a:gd name="T16" fmla="*/ 7043787 w 8196"/>
              <a:gd name="T17" fmla="*/ 847181 h 1192"/>
              <a:gd name="T18" fmla="*/ 6750030 w 8196"/>
              <a:gd name="T19" fmla="*/ 836034 h 1192"/>
              <a:gd name="T20" fmla="*/ 6430729 w 8196"/>
              <a:gd name="T21" fmla="*/ 809281 h 1192"/>
              <a:gd name="T22" fmla="*/ 6083754 w 8196"/>
              <a:gd name="T23" fmla="*/ 769151 h 1192"/>
              <a:gd name="T24" fmla="*/ 5709108 w 8196"/>
              <a:gd name="T25" fmla="*/ 715645 h 1192"/>
              <a:gd name="T26" fmla="*/ 5302531 w 8196"/>
              <a:gd name="T27" fmla="*/ 644304 h 1192"/>
              <a:gd name="T28" fmla="*/ 4861895 w 8196"/>
              <a:gd name="T29" fmla="*/ 557356 h 1192"/>
              <a:gd name="T30" fmla="*/ 4387200 w 8196"/>
              <a:gd name="T31" fmla="*/ 452573 h 1192"/>
              <a:gd name="T32" fmla="*/ 3874189 w 8196"/>
              <a:gd name="T33" fmla="*/ 329955 h 1192"/>
              <a:gd name="T34" fmla="*/ 3614491 w 8196"/>
              <a:gd name="T35" fmla="*/ 267531 h 1192"/>
              <a:gd name="T36" fmla="*/ 3122767 w 8196"/>
              <a:gd name="T37" fmla="*/ 164977 h 1192"/>
              <a:gd name="T38" fmla="*/ 2673616 w 8196"/>
              <a:gd name="T39" fmla="*/ 91406 h 1192"/>
              <a:gd name="T40" fmla="*/ 2262782 w 8196"/>
              <a:gd name="T41" fmla="*/ 40130 h 1192"/>
              <a:gd name="T42" fmla="*/ 1890264 w 8196"/>
              <a:gd name="T43" fmla="*/ 11147 h 1192"/>
              <a:gd name="T44" fmla="*/ 1556062 w 8196"/>
              <a:gd name="T45" fmla="*/ 0 h 1192"/>
              <a:gd name="T46" fmla="*/ 1258047 w 8196"/>
              <a:gd name="T47" fmla="*/ 4459 h 1192"/>
              <a:gd name="T48" fmla="*/ 994091 w 8196"/>
              <a:gd name="T49" fmla="*/ 22294 h 1192"/>
              <a:gd name="T50" fmla="*/ 762066 w 8196"/>
              <a:gd name="T51" fmla="*/ 49047 h 1192"/>
              <a:gd name="T52" fmla="*/ 564099 w 8196"/>
              <a:gd name="T53" fmla="*/ 82489 h 1192"/>
              <a:gd name="T54" fmla="*/ 398062 w 8196"/>
              <a:gd name="T55" fmla="*/ 120389 h 1192"/>
              <a:gd name="T56" fmla="*/ 263956 w 8196"/>
              <a:gd name="T57" fmla="*/ 160519 h 1192"/>
              <a:gd name="T58" fmla="*/ 157522 w 8196"/>
              <a:gd name="T59" fmla="*/ 196189 h 1192"/>
              <a:gd name="T60" fmla="*/ 51088 w 8196"/>
              <a:gd name="T61" fmla="*/ 240778 h 1192"/>
              <a:gd name="T62" fmla="*/ 0 w 8196"/>
              <a:gd name="T63" fmla="*/ 267531 h 1192"/>
              <a:gd name="T64" fmla="*/ 8719055 w 8196"/>
              <a:gd name="T65" fmla="*/ 1328737 h 1192"/>
              <a:gd name="T66" fmla="*/ 8723312 w 8196"/>
              <a:gd name="T67" fmla="*/ 1322049 h 1192"/>
              <a:gd name="T68" fmla="*/ 8723312 w 8196"/>
              <a:gd name="T69" fmla="*/ 568503 h 1192"/>
              <a:gd name="T70" fmla="*/ 8719055 w 8196"/>
              <a:gd name="T71" fmla="*/ 570733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endParaRPr lang="zh-TW" alt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10" name="Date Placeholder 3"/>
          <p:cNvSpPr>
            <a:spLocks noGrp="1"/>
          </p:cNvSpPr>
          <p:nvPr>
            <p:ph type="dt" sz="half" idx="10"/>
          </p:nvPr>
        </p:nvSpPr>
        <p:spPr/>
        <p:txBody>
          <a:bodyPr/>
          <a:lstStyle>
            <a:lvl1pPr>
              <a:defRPr/>
            </a:lvl1pPr>
          </a:lstStyle>
          <a:p>
            <a:pPr>
              <a:defRPr/>
            </a:pPr>
            <a:fld id="{FCA309A5-66EC-4CA2-9385-AB682DFE4916}" type="datetimeFigureOut">
              <a:rPr lang="zh-TW" altLang="en-US"/>
              <a:pPr>
                <a:defRPr/>
              </a:pPr>
              <a:t>2019/6/11</a:t>
            </a:fld>
            <a:endParaRPr lang="zh-TW" altLang="en-US"/>
          </a:p>
        </p:txBody>
      </p:sp>
      <p:sp>
        <p:nvSpPr>
          <p:cNvPr id="11" name="Footer Placeholder 4"/>
          <p:cNvSpPr>
            <a:spLocks noGrp="1"/>
          </p:cNvSpPr>
          <p:nvPr>
            <p:ph type="ftr" sz="quarter" idx="11"/>
          </p:nvPr>
        </p:nvSpPr>
        <p:spPr/>
        <p:txBody>
          <a:bodyPr/>
          <a:lstStyle>
            <a:lvl1pPr>
              <a:defRPr/>
            </a:lvl1pPr>
          </a:lstStyle>
          <a:p>
            <a:pPr>
              <a:defRPr/>
            </a:pPr>
            <a:endParaRPr lang="zh-TW" altLang="en-US"/>
          </a:p>
        </p:txBody>
      </p:sp>
      <p:sp>
        <p:nvSpPr>
          <p:cNvPr id="12" name="Slide Number Placeholder 5"/>
          <p:cNvSpPr>
            <a:spLocks noGrp="1"/>
          </p:cNvSpPr>
          <p:nvPr>
            <p:ph type="sldNum" sz="quarter" idx="12"/>
          </p:nvPr>
        </p:nvSpPr>
        <p:spPr/>
        <p:txBody>
          <a:bodyPr/>
          <a:lstStyle>
            <a:lvl1pPr>
              <a:defRPr/>
            </a:lvl1pPr>
          </a:lstStyle>
          <a:p>
            <a:pPr>
              <a:defRPr/>
            </a:pPr>
            <a:fld id="{9B9C1EEE-CE70-4DE7-824D-69CAD5EA0306}"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Date Placeholder 3"/>
          <p:cNvSpPr>
            <a:spLocks noGrp="1"/>
          </p:cNvSpPr>
          <p:nvPr>
            <p:ph type="dt" sz="half" idx="15"/>
          </p:nvPr>
        </p:nvSpPr>
        <p:spPr/>
        <p:txBody>
          <a:bodyPr/>
          <a:lstStyle>
            <a:lvl1pPr>
              <a:defRPr/>
            </a:lvl1pPr>
          </a:lstStyle>
          <a:p>
            <a:pPr>
              <a:defRPr/>
            </a:pPr>
            <a:fld id="{AEA939C4-72D1-48D3-B2C4-1C7F6F0CB2B2}" type="datetimeFigureOut">
              <a:rPr lang="zh-TW" altLang="en-US"/>
              <a:pPr>
                <a:defRPr/>
              </a:pPr>
              <a:t>2019/6/11</a:t>
            </a:fld>
            <a:endParaRPr lang="zh-TW" altLang="en-US"/>
          </a:p>
        </p:txBody>
      </p:sp>
      <p:sp>
        <p:nvSpPr>
          <p:cNvPr id="6" name="Footer Placeholder 4"/>
          <p:cNvSpPr>
            <a:spLocks noGrp="1"/>
          </p:cNvSpPr>
          <p:nvPr>
            <p:ph type="ftr" sz="quarter" idx="16"/>
          </p:nvPr>
        </p:nvSpPr>
        <p:spPr/>
        <p:txBody>
          <a:bodyPr/>
          <a:lstStyle>
            <a:lvl1pPr>
              <a:defRPr/>
            </a:lvl1pPr>
          </a:lstStyle>
          <a:p>
            <a:pPr>
              <a:defRPr/>
            </a:pPr>
            <a:endParaRPr lang="zh-TW" altLang="en-US"/>
          </a:p>
        </p:txBody>
      </p:sp>
      <p:sp>
        <p:nvSpPr>
          <p:cNvPr id="7" name="Slide Number Placeholder 5"/>
          <p:cNvSpPr>
            <a:spLocks noGrp="1"/>
          </p:cNvSpPr>
          <p:nvPr>
            <p:ph type="sldNum" sz="quarter" idx="17"/>
          </p:nvPr>
        </p:nvSpPr>
        <p:spPr/>
        <p:txBody>
          <a:bodyPr/>
          <a:lstStyle>
            <a:lvl1pPr>
              <a:defRPr/>
            </a:lvl1pPr>
          </a:lstStyle>
          <a:p>
            <a:pPr>
              <a:defRPr/>
            </a:pPr>
            <a:fld id="{5E1E4F49-4E97-4C56-BBE3-1BF7A9DCB3D4}"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3"/>
          <p:cNvSpPr>
            <a:spLocks noGrp="1"/>
          </p:cNvSpPr>
          <p:nvPr>
            <p:ph type="dt" sz="half" idx="10"/>
          </p:nvPr>
        </p:nvSpPr>
        <p:spPr/>
        <p:txBody>
          <a:bodyPr/>
          <a:lstStyle>
            <a:lvl1pPr>
              <a:defRPr/>
            </a:lvl1pPr>
          </a:lstStyle>
          <a:p>
            <a:pPr>
              <a:defRPr/>
            </a:pPr>
            <a:fld id="{D3E24B88-25AF-4001-9AAC-B4AB5DF5863F}" type="datetimeFigureOut">
              <a:rPr lang="zh-TW" altLang="en-US"/>
              <a:pPr>
                <a:defRPr/>
              </a:pPr>
              <a:t>2019/6/11</a:t>
            </a:fld>
            <a:endParaRPr lang="zh-TW" altLang="en-US"/>
          </a:p>
        </p:txBody>
      </p:sp>
      <p:sp>
        <p:nvSpPr>
          <p:cNvPr id="8" name="Footer Placeholder 4"/>
          <p:cNvSpPr>
            <a:spLocks noGrp="1"/>
          </p:cNvSpPr>
          <p:nvPr>
            <p:ph type="ftr" sz="quarter" idx="11"/>
          </p:nvPr>
        </p:nvSpPr>
        <p:spPr/>
        <p:txBody>
          <a:bodyPr/>
          <a:lstStyle>
            <a:lvl1pPr>
              <a:defRPr/>
            </a:lvl1pPr>
          </a:lstStyle>
          <a:p>
            <a:pPr>
              <a:defRPr/>
            </a:pPr>
            <a:endParaRPr lang="zh-TW" altLang="en-US"/>
          </a:p>
        </p:txBody>
      </p:sp>
      <p:sp>
        <p:nvSpPr>
          <p:cNvPr id="9" name="Slide Number Placeholder 5"/>
          <p:cNvSpPr>
            <a:spLocks noGrp="1"/>
          </p:cNvSpPr>
          <p:nvPr>
            <p:ph type="sldNum" sz="quarter" idx="12"/>
          </p:nvPr>
        </p:nvSpPr>
        <p:spPr/>
        <p:txBody>
          <a:bodyPr/>
          <a:lstStyle>
            <a:lvl1pPr>
              <a:defRPr/>
            </a:lvl1pPr>
          </a:lstStyle>
          <a:p>
            <a:pPr>
              <a:defRPr/>
            </a:pPr>
            <a:fld id="{1004CBE6-8085-45D4-A725-364763D0EA91}"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3"/>
          <p:cNvSpPr>
            <a:spLocks noGrp="1"/>
          </p:cNvSpPr>
          <p:nvPr>
            <p:ph type="dt" sz="half" idx="10"/>
          </p:nvPr>
        </p:nvSpPr>
        <p:spPr/>
        <p:txBody>
          <a:bodyPr/>
          <a:lstStyle>
            <a:lvl1pPr>
              <a:defRPr/>
            </a:lvl1pPr>
          </a:lstStyle>
          <a:p>
            <a:pPr>
              <a:defRPr/>
            </a:pPr>
            <a:fld id="{6FBDC844-6A68-4A43-815B-87FB8EB81781}" type="datetimeFigureOut">
              <a:rPr lang="zh-TW" altLang="en-US"/>
              <a:pPr>
                <a:defRPr/>
              </a:pPr>
              <a:t>2019/6/11</a:t>
            </a:fld>
            <a:endParaRPr lang="zh-TW" altLang="en-US"/>
          </a:p>
        </p:txBody>
      </p:sp>
      <p:sp>
        <p:nvSpPr>
          <p:cNvPr id="4" name="Footer Placeholder 4"/>
          <p:cNvSpPr>
            <a:spLocks noGrp="1"/>
          </p:cNvSpPr>
          <p:nvPr>
            <p:ph type="ftr" sz="quarter" idx="11"/>
          </p:nvPr>
        </p:nvSpPr>
        <p:spPr/>
        <p:txBody>
          <a:bodyPr/>
          <a:lstStyle>
            <a:lvl1pPr>
              <a:defRPr/>
            </a:lvl1pPr>
          </a:lstStyle>
          <a:p>
            <a:pPr>
              <a:defRPr/>
            </a:pPr>
            <a:endParaRPr lang="zh-TW" altLang="en-US"/>
          </a:p>
        </p:txBody>
      </p:sp>
      <p:sp>
        <p:nvSpPr>
          <p:cNvPr id="5" name="Slide Number Placeholder 5"/>
          <p:cNvSpPr>
            <a:spLocks noGrp="1"/>
          </p:cNvSpPr>
          <p:nvPr>
            <p:ph type="sldNum" sz="quarter" idx="12"/>
          </p:nvPr>
        </p:nvSpPr>
        <p:spPr/>
        <p:txBody>
          <a:bodyPr/>
          <a:lstStyle>
            <a:lvl1pPr>
              <a:defRPr/>
            </a:lvl1pPr>
          </a:lstStyle>
          <a:p>
            <a:pPr>
              <a:defRPr/>
            </a:pPr>
            <a:fld id="{D7EE1328-FF0A-4B70-9270-66A455BB5CAC}"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endParaRPr lang="zh-TW" altLang="en-US"/>
            </a:p>
          </p:txBody>
        </p:sp>
        <p:sp>
          <p:nvSpPr>
            <p:cNvPr id="5"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endParaRPr lang="zh-TW" altLang="en-US"/>
            </a:p>
          </p:txBody>
        </p:sp>
        <p:sp>
          <p:nvSpPr>
            <p:cNvPr id="6"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endParaRPr lang="zh-TW" altLang="en-US"/>
            </a:p>
          </p:txBody>
        </p:sp>
        <p:sp>
          <p:nvSpPr>
            <p:cNvPr id="7"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endParaRPr lang="zh-TW" altLang="en-US"/>
            </a:p>
          </p:txBody>
        </p:sp>
        <p:sp useBgFill="1">
          <p:nvSpPr>
            <p:cNvPr id="8" name="Freeform 10"/>
            <p:cNvSpPr>
              <a:spLocks/>
            </p:cNvSpPr>
            <p:nvPr/>
          </p:nvSpPr>
          <p:spPr bwMode="hidden">
            <a:xfrm>
              <a:off x="-3905251" y="4294188"/>
              <a:ext cx="13027839" cy="1892300"/>
            </a:xfrm>
            <a:custGeom>
              <a:avLst/>
              <a:gdLst>
                <a:gd name="T0" fmla="*/ 13021481 w 8196"/>
                <a:gd name="T1" fmla="*/ 812800 h 1192"/>
                <a:gd name="T2" fmla="*/ 12779871 w 8196"/>
                <a:gd name="T3" fmla="*/ 904875 h 1192"/>
                <a:gd name="T4" fmla="*/ 12522366 w 8196"/>
                <a:gd name="T5" fmla="*/ 984250 h 1192"/>
                <a:gd name="T6" fmla="*/ 12248966 w 8196"/>
                <a:gd name="T7" fmla="*/ 1057275 h 1192"/>
                <a:gd name="T8" fmla="*/ 11956492 w 8196"/>
                <a:gd name="T9" fmla="*/ 1114425 h 1192"/>
                <a:gd name="T10" fmla="*/ 11638584 w 8196"/>
                <a:gd name="T11" fmla="*/ 1158875 h 1192"/>
                <a:gd name="T12" fmla="*/ 11295245 w 8196"/>
                <a:gd name="T13" fmla="*/ 1190625 h 1192"/>
                <a:gd name="T14" fmla="*/ 10923293 w 8196"/>
                <a:gd name="T15" fmla="*/ 1209675 h 1192"/>
                <a:gd name="T16" fmla="*/ 10519551 w 8196"/>
                <a:gd name="T17" fmla="*/ 1206500 h 1192"/>
                <a:gd name="T18" fmla="*/ 10080839 w 8196"/>
                <a:gd name="T19" fmla="*/ 1190625 h 1192"/>
                <a:gd name="T20" fmla="*/ 9603978 w 8196"/>
                <a:gd name="T21" fmla="*/ 1152525 h 1192"/>
                <a:gd name="T22" fmla="*/ 9085789 w 8196"/>
                <a:gd name="T23" fmla="*/ 1095375 h 1192"/>
                <a:gd name="T24" fmla="*/ 8526272 w 8196"/>
                <a:gd name="T25" fmla="*/ 1019175 h 1192"/>
                <a:gd name="T26" fmla="*/ 7919070 w 8196"/>
                <a:gd name="T27" fmla="*/ 917575 h 1192"/>
                <a:gd name="T28" fmla="*/ 7261002 w 8196"/>
                <a:gd name="T29" fmla="*/ 793750 h 1192"/>
                <a:gd name="T30" fmla="*/ 6552068 w 8196"/>
                <a:gd name="T31" fmla="*/ 644525 h 1192"/>
                <a:gd name="T32" fmla="*/ 5785912 w 8196"/>
                <a:gd name="T33" fmla="*/ 469900 h 1192"/>
                <a:gd name="T34" fmla="*/ 5398065 w 8196"/>
                <a:gd name="T35" fmla="*/ 381000 h 1192"/>
                <a:gd name="T36" fmla="*/ 4663699 w 8196"/>
                <a:gd name="T37" fmla="*/ 234950 h 1192"/>
                <a:gd name="T38" fmla="*/ 3992915 w 8196"/>
                <a:gd name="T39" fmla="*/ 130175 h 1192"/>
                <a:gd name="T40" fmla="*/ 3379354 w 8196"/>
                <a:gd name="T41" fmla="*/ 57150 h 1192"/>
                <a:gd name="T42" fmla="*/ 2823016 w 8196"/>
                <a:gd name="T43" fmla="*/ 15875 h 1192"/>
                <a:gd name="T44" fmla="*/ 2323902 w 8196"/>
                <a:gd name="T45" fmla="*/ 0 h 1192"/>
                <a:gd name="T46" fmla="*/ 1878832 w 8196"/>
                <a:gd name="T47" fmla="*/ 6350 h 1192"/>
                <a:gd name="T48" fmla="*/ 1484627 w 8196"/>
                <a:gd name="T49" fmla="*/ 31750 h 1192"/>
                <a:gd name="T50" fmla="*/ 1138108 w 8196"/>
                <a:gd name="T51" fmla="*/ 69850 h 1192"/>
                <a:gd name="T52" fmla="*/ 842454 w 8196"/>
                <a:gd name="T53" fmla="*/ 117475 h 1192"/>
                <a:gd name="T54" fmla="*/ 594487 w 8196"/>
                <a:gd name="T55" fmla="*/ 171450 h 1192"/>
                <a:gd name="T56" fmla="*/ 394205 w 8196"/>
                <a:gd name="T57" fmla="*/ 228600 h 1192"/>
                <a:gd name="T58" fmla="*/ 235251 w 8196"/>
                <a:gd name="T59" fmla="*/ 279400 h 1192"/>
                <a:gd name="T60" fmla="*/ 76298 w 8196"/>
                <a:gd name="T61" fmla="*/ 342900 h 1192"/>
                <a:gd name="T62" fmla="*/ 0 w 8196"/>
                <a:gd name="T63" fmla="*/ 381000 h 1192"/>
                <a:gd name="T64" fmla="*/ 13021481 w 8196"/>
                <a:gd name="T65" fmla="*/ 1892300 h 1192"/>
                <a:gd name="T66" fmla="*/ 13027839 w 8196"/>
                <a:gd name="T67" fmla="*/ 1882775 h 1192"/>
                <a:gd name="T68" fmla="*/ 13027839 w 8196"/>
                <a:gd name="T69" fmla="*/ 809625 h 1192"/>
                <a:gd name="T70" fmla="*/ 13021481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endParaRPr lang="zh-TW" altLang="en-US"/>
            </a:p>
          </p:txBody>
        </p:sp>
      </p:grpSp>
      <p:sp>
        <p:nvSpPr>
          <p:cNvPr id="9" name="Date Placeholder 1"/>
          <p:cNvSpPr>
            <a:spLocks noGrp="1"/>
          </p:cNvSpPr>
          <p:nvPr>
            <p:ph type="dt" sz="half" idx="10"/>
          </p:nvPr>
        </p:nvSpPr>
        <p:spPr/>
        <p:txBody>
          <a:bodyPr/>
          <a:lstStyle>
            <a:lvl1pPr>
              <a:defRPr/>
            </a:lvl1pPr>
          </a:lstStyle>
          <a:p>
            <a:pPr>
              <a:defRPr/>
            </a:pPr>
            <a:fld id="{5894D19F-0D67-4D33-873D-ACA3CB375E08}" type="datetimeFigureOut">
              <a:rPr lang="zh-TW" altLang="en-US"/>
              <a:pPr>
                <a:defRPr/>
              </a:pPr>
              <a:t>2019/6/11</a:t>
            </a:fld>
            <a:endParaRPr lang="zh-TW" altLang="en-US"/>
          </a:p>
        </p:txBody>
      </p:sp>
      <p:sp>
        <p:nvSpPr>
          <p:cNvPr id="10" name="Footer Placeholder 2"/>
          <p:cNvSpPr>
            <a:spLocks noGrp="1"/>
          </p:cNvSpPr>
          <p:nvPr>
            <p:ph type="ftr" sz="quarter" idx="11"/>
          </p:nvPr>
        </p:nvSpPr>
        <p:spPr/>
        <p:txBody>
          <a:bodyPr/>
          <a:lstStyle>
            <a:lvl1pPr>
              <a:defRPr/>
            </a:lvl1pPr>
          </a:lstStyle>
          <a:p>
            <a:pPr>
              <a:defRPr/>
            </a:pPr>
            <a:endParaRPr lang="zh-TW" altLang="en-US"/>
          </a:p>
        </p:txBody>
      </p:sp>
      <p:sp>
        <p:nvSpPr>
          <p:cNvPr id="11" name="Slide Number Placeholder 3"/>
          <p:cNvSpPr>
            <a:spLocks noGrp="1"/>
          </p:cNvSpPr>
          <p:nvPr>
            <p:ph type="sldNum" sz="quarter" idx="12"/>
          </p:nvPr>
        </p:nvSpPr>
        <p:spPr/>
        <p:txBody>
          <a:bodyPr/>
          <a:lstStyle>
            <a:lvl1pPr>
              <a:defRPr/>
            </a:lvl1pPr>
          </a:lstStyle>
          <a:p>
            <a:pPr>
              <a:defRPr/>
            </a:pPr>
            <a:fld id="{8336B305-7FA6-4531-9174-277CC293F5EB}"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endParaRPr lang="zh-TW" altLang="en-US"/>
            </a:p>
          </p:txBody>
        </p:sp>
        <p:sp>
          <p:nvSpPr>
            <p:cNvPr id="8"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endParaRPr lang="zh-TW" altLang="en-US"/>
            </a:p>
          </p:txBody>
        </p:sp>
        <p:sp>
          <p:nvSpPr>
            <p:cNvPr id="9"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endParaRPr lang="zh-TW" altLang="en-US"/>
            </a:p>
          </p:txBody>
        </p:sp>
        <p:sp>
          <p:nvSpPr>
            <p:cNvPr id="10"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endParaRPr lang="zh-TW" altLang="en-US"/>
            </a:p>
          </p:txBody>
        </p:sp>
        <p:sp useBgFill="1">
          <p:nvSpPr>
            <p:cNvPr id="11" name="Freeform 28"/>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endParaRPr lang="zh-TW" altLang="en-US"/>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2" name="Date Placeholder 4"/>
          <p:cNvSpPr>
            <a:spLocks noGrp="1"/>
          </p:cNvSpPr>
          <p:nvPr>
            <p:ph type="dt" sz="half" idx="10"/>
          </p:nvPr>
        </p:nvSpPr>
        <p:spPr/>
        <p:txBody>
          <a:bodyPr/>
          <a:lstStyle>
            <a:lvl1pPr>
              <a:defRPr/>
            </a:lvl1pPr>
          </a:lstStyle>
          <a:p>
            <a:pPr>
              <a:defRPr/>
            </a:pPr>
            <a:fld id="{6FEFEB71-82C6-40E9-A52E-C4C2F0AFA66F}" type="datetimeFigureOut">
              <a:rPr lang="zh-TW" altLang="en-US"/>
              <a:pPr>
                <a:defRPr/>
              </a:pPr>
              <a:t>2019/6/11</a:t>
            </a:fld>
            <a:endParaRPr lang="zh-TW" altLang="en-US"/>
          </a:p>
        </p:txBody>
      </p:sp>
      <p:sp>
        <p:nvSpPr>
          <p:cNvPr id="13" name="Footer Placeholder 5"/>
          <p:cNvSpPr>
            <a:spLocks noGrp="1"/>
          </p:cNvSpPr>
          <p:nvPr>
            <p:ph type="ftr" sz="quarter" idx="11"/>
          </p:nvPr>
        </p:nvSpPr>
        <p:spPr/>
        <p:txBody>
          <a:bodyPr/>
          <a:lstStyle>
            <a:lvl1pPr>
              <a:defRPr/>
            </a:lvl1pPr>
          </a:lstStyle>
          <a:p>
            <a:pPr>
              <a:defRPr/>
            </a:pPr>
            <a:endParaRPr lang="zh-TW" altLang="en-US"/>
          </a:p>
        </p:txBody>
      </p:sp>
      <p:sp>
        <p:nvSpPr>
          <p:cNvPr id="14" name="Slide Number Placeholder 6"/>
          <p:cNvSpPr>
            <a:spLocks noGrp="1"/>
          </p:cNvSpPr>
          <p:nvPr>
            <p:ph type="sldNum" sz="quarter" idx="12"/>
          </p:nvPr>
        </p:nvSpPr>
        <p:spPr/>
        <p:txBody>
          <a:bodyPr/>
          <a:lstStyle>
            <a:lvl1pPr>
              <a:defRPr/>
            </a:lvl1pPr>
          </a:lstStyle>
          <a:p>
            <a:pPr>
              <a:defRPr/>
            </a:pPr>
            <a:fld id="{746DFB0E-CA0F-45F8-96E7-7E2D0430A77A}"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endParaRPr lang="zh-TW" altLang="en-US"/>
            </a:p>
          </p:txBody>
        </p:sp>
        <p:sp>
          <p:nvSpPr>
            <p:cNvPr id="8"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endParaRPr lang="zh-TW" altLang="en-US"/>
            </a:p>
          </p:txBody>
        </p:sp>
        <p:sp>
          <p:nvSpPr>
            <p:cNvPr id="9"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endParaRPr lang="zh-TW" altLang="en-US"/>
            </a:p>
          </p:txBody>
        </p:sp>
        <p:sp>
          <p:nvSpPr>
            <p:cNvPr id="10"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endParaRPr lang="zh-TW" altLang="en-US"/>
            </a:p>
          </p:txBody>
        </p:sp>
        <p:sp useBgFill="1">
          <p:nvSpPr>
            <p:cNvPr id="11" name="Freeform 10"/>
            <p:cNvSpPr>
              <a:spLocks/>
            </p:cNvSpPr>
            <p:nvPr/>
          </p:nvSpPr>
          <p:spPr bwMode="hidden">
            <a:xfrm>
              <a:off x="-3905250" y="4294188"/>
              <a:ext cx="13011150" cy="1892300"/>
            </a:xfrm>
            <a:custGeom>
              <a:avLst/>
              <a:gdLst>
                <a:gd name="T0" fmla="*/ 13004800 w 8196"/>
                <a:gd name="T1" fmla="*/ 812800 h 1192"/>
                <a:gd name="T2" fmla="*/ 12763500 w 8196"/>
                <a:gd name="T3" fmla="*/ 904875 h 1192"/>
                <a:gd name="T4" fmla="*/ 12506325 w 8196"/>
                <a:gd name="T5" fmla="*/ 984250 h 1192"/>
                <a:gd name="T6" fmla="*/ 12233275 w 8196"/>
                <a:gd name="T7" fmla="*/ 1057275 h 1192"/>
                <a:gd name="T8" fmla="*/ 11941175 w 8196"/>
                <a:gd name="T9" fmla="*/ 1114425 h 1192"/>
                <a:gd name="T10" fmla="*/ 11623675 w 8196"/>
                <a:gd name="T11" fmla="*/ 1158875 h 1192"/>
                <a:gd name="T12" fmla="*/ 11280775 w 8196"/>
                <a:gd name="T13" fmla="*/ 1190625 h 1192"/>
                <a:gd name="T14" fmla="*/ 10909300 w 8196"/>
                <a:gd name="T15" fmla="*/ 1209675 h 1192"/>
                <a:gd name="T16" fmla="*/ 10506075 w 8196"/>
                <a:gd name="T17" fmla="*/ 1206500 h 1192"/>
                <a:gd name="T18" fmla="*/ 10067925 w 8196"/>
                <a:gd name="T19" fmla="*/ 1190625 h 1192"/>
                <a:gd name="T20" fmla="*/ 9591675 w 8196"/>
                <a:gd name="T21" fmla="*/ 1152525 h 1192"/>
                <a:gd name="T22" fmla="*/ 9074150 w 8196"/>
                <a:gd name="T23" fmla="*/ 1095375 h 1192"/>
                <a:gd name="T24" fmla="*/ 8515350 w 8196"/>
                <a:gd name="T25" fmla="*/ 1019175 h 1192"/>
                <a:gd name="T26" fmla="*/ 7908925 w 8196"/>
                <a:gd name="T27" fmla="*/ 917575 h 1192"/>
                <a:gd name="T28" fmla="*/ 7251700 w 8196"/>
                <a:gd name="T29" fmla="*/ 793750 h 1192"/>
                <a:gd name="T30" fmla="*/ 6543675 w 8196"/>
                <a:gd name="T31" fmla="*/ 644525 h 1192"/>
                <a:gd name="T32" fmla="*/ 5778500 w 8196"/>
                <a:gd name="T33" fmla="*/ 469900 h 1192"/>
                <a:gd name="T34" fmla="*/ 5391150 w 8196"/>
                <a:gd name="T35" fmla="*/ 381000 h 1192"/>
                <a:gd name="T36" fmla="*/ 4657725 w 8196"/>
                <a:gd name="T37" fmla="*/ 234950 h 1192"/>
                <a:gd name="T38" fmla="*/ 3987800 w 8196"/>
                <a:gd name="T39" fmla="*/ 130175 h 1192"/>
                <a:gd name="T40" fmla="*/ 3375025 w 8196"/>
                <a:gd name="T41" fmla="*/ 57150 h 1192"/>
                <a:gd name="T42" fmla="*/ 2819400 w 8196"/>
                <a:gd name="T43" fmla="*/ 15875 h 1192"/>
                <a:gd name="T44" fmla="*/ 2320925 w 8196"/>
                <a:gd name="T45" fmla="*/ 0 h 1192"/>
                <a:gd name="T46" fmla="*/ 1876425 w 8196"/>
                <a:gd name="T47" fmla="*/ 6350 h 1192"/>
                <a:gd name="T48" fmla="*/ 1482725 w 8196"/>
                <a:gd name="T49" fmla="*/ 31750 h 1192"/>
                <a:gd name="T50" fmla="*/ 1136650 w 8196"/>
                <a:gd name="T51" fmla="*/ 69850 h 1192"/>
                <a:gd name="T52" fmla="*/ 841375 w 8196"/>
                <a:gd name="T53" fmla="*/ 117475 h 1192"/>
                <a:gd name="T54" fmla="*/ 593725 w 8196"/>
                <a:gd name="T55" fmla="*/ 171450 h 1192"/>
                <a:gd name="T56" fmla="*/ 393700 w 8196"/>
                <a:gd name="T57" fmla="*/ 228600 h 1192"/>
                <a:gd name="T58" fmla="*/ 234950 w 8196"/>
                <a:gd name="T59" fmla="*/ 279400 h 1192"/>
                <a:gd name="T60" fmla="*/ 76200 w 8196"/>
                <a:gd name="T61" fmla="*/ 342900 h 1192"/>
                <a:gd name="T62" fmla="*/ 0 w 8196"/>
                <a:gd name="T63" fmla="*/ 381000 h 1192"/>
                <a:gd name="T64" fmla="*/ 13004800 w 8196"/>
                <a:gd name="T65" fmla="*/ 1892300 h 1192"/>
                <a:gd name="T66" fmla="*/ 13011150 w 8196"/>
                <a:gd name="T67" fmla="*/ 1882775 h 1192"/>
                <a:gd name="T68" fmla="*/ 13011150 w 8196"/>
                <a:gd name="T69" fmla="*/ 809625 h 1192"/>
                <a:gd name="T70" fmla="*/ 13004800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endParaRPr lang="zh-TW" alt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endParaRPr lang="en-US" noProof="0" dirty="0"/>
          </a:p>
        </p:txBody>
      </p:sp>
      <p:sp>
        <p:nvSpPr>
          <p:cNvPr id="12" name="Date Placeholder 4"/>
          <p:cNvSpPr>
            <a:spLocks noGrp="1"/>
          </p:cNvSpPr>
          <p:nvPr>
            <p:ph type="dt" sz="half" idx="10"/>
          </p:nvPr>
        </p:nvSpPr>
        <p:spPr/>
        <p:txBody>
          <a:bodyPr/>
          <a:lstStyle>
            <a:lvl1pPr>
              <a:defRPr/>
            </a:lvl1pPr>
          </a:lstStyle>
          <a:p>
            <a:pPr>
              <a:defRPr/>
            </a:pPr>
            <a:fld id="{590DD1F0-D469-490B-8FF0-C29779A05518}" type="datetimeFigureOut">
              <a:rPr lang="zh-TW" altLang="en-US"/>
              <a:pPr>
                <a:defRPr/>
              </a:pPr>
              <a:t>2019/6/11</a:t>
            </a:fld>
            <a:endParaRPr lang="zh-TW" altLang="en-US"/>
          </a:p>
        </p:txBody>
      </p:sp>
      <p:sp>
        <p:nvSpPr>
          <p:cNvPr id="13" name="Footer Placeholder 5"/>
          <p:cNvSpPr>
            <a:spLocks noGrp="1"/>
          </p:cNvSpPr>
          <p:nvPr>
            <p:ph type="ftr" sz="quarter" idx="11"/>
          </p:nvPr>
        </p:nvSpPr>
        <p:spPr/>
        <p:txBody>
          <a:bodyPr/>
          <a:lstStyle>
            <a:lvl1pPr>
              <a:defRPr/>
            </a:lvl1pPr>
          </a:lstStyle>
          <a:p>
            <a:pPr>
              <a:defRPr/>
            </a:pPr>
            <a:endParaRPr lang="zh-TW" altLang="en-US"/>
          </a:p>
        </p:txBody>
      </p:sp>
      <p:sp>
        <p:nvSpPr>
          <p:cNvPr id="14" name="Slide Number Placeholder 6"/>
          <p:cNvSpPr>
            <a:spLocks noGrp="1"/>
          </p:cNvSpPr>
          <p:nvPr>
            <p:ph type="sldNum" sz="quarter" idx="12"/>
          </p:nvPr>
        </p:nvSpPr>
        <p:spPr/>
        <p:txBody>
          <a:bodyPr/>
          <a:lstStyle>
            <a:lvl1pPr>
              <a:defRPr/>
            </a:lvl1pPr>
          </a:lstStyle>
          <a:p>
            <a:pPr>
              <a:defRPr/>
            </a:pPr>
            <a:fld id="{FF720EDC-5337-49D4-8C93-9B78E40FD78A}"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033" name="Freeform 14"/>
            <p:cNvSpPr>
              <a:spLocks/>
            </p:cNvSpPr>
            <p:nvPr/>
          </p:nvSpPr>
          <p:spPr bwMode="hidden">
            <a:xfrm>
              <a:off x="4810125" y="4500563"/>
              <a:ext cx="4295775" cy="1016000"/>
            </a:xfrm>
            <a:custGeom>
              <a:avLst/>
              <a:gdLst>
                <a:gd name="T0" fmla="*/ 4286250 w 2706"/>
                <a:gd name="T1" fmla="*/ 0 h 640"/>
                <a:gd name="T2" fmla="*/ 4286250 w 2706"/>
                <a:gd name="T3" fmla="*/ 0 h 640"/>
                <a:gd name="T4" fmla="*/ 4105275 w 2706"/>
                <a:gd name="T5" fmla="*/ 28575 h 640"/>
                <a:gd name="T6" fmla="*/ 3921125 w 2706"/>
                <a:gd name="T7" fmla="*/ 60325 h 640"/>
                <a:gd name="T8" fmla="*/ 3733800 w 2706"/>
                <a:gd name="T9" fmla="*/ 95250 h 640"/>
                <a:gd name="T10" fmla="*/ 3540125 w 2706"/>
                <a:gd name="T11" fmla="*/ 130175 h 640"/>
                <a:gd name="T12" fmla="*/ 3343275 w 2706"/>
                <a:gd name="T13" fmla="*/ 171450 h 640"/>
                <a:gd name="T14" fmla="*/ 3140075 w 2706"/>
                <a:gd name="T15" fmla="*/ 212725 h 640"/>
                <a:gd name="T16" fmla="*/ 2933700 w 2706"/>
                <a:gd name="T17" fmla="*/ 260350 h 640"/>
                <a:gd name="T18" fmla="*/ 2720975 w 2706"/>
                <a:gd name="T19" fmla="*/ 307975 h 640"/>
                <a:gd name="T20" fmla="*/ 2720975 w 2706"/>
                <a:gd name="T21" fmla="*/ 307975 h 640"/>
                <a:gd name="T22" fmla="*/ 2336800 w 2706"/>
                <a:gd name="T23" fmla="*/ 400050 h 640"/>
                <a:gd name="T24" fmla="*/ 1962150 w 2706"/>
                <a:gd name="T25" fmla="*/ 482600 h 640"/>
                <a:gd name="T26" fmla="*/ 1603375 w 2706"/>
                <a:gd name="T27" fmla="*/ 558800 h 640"/>
                <a:gd name="T28" fmla="*/ 1257300 w 2706"/>
                <a:gd name="T29" fmla="*/ 631825 h 640"/>
                <a:gd name="T30" fmla="*/ 927100 w 2706"/>
                <a:gd name="T31" fmla="*/ 695325 h 640"/>
                <a:gd name="T32" fmla="*/ 606425 w 2706"/>
                <a:gd name="T33" fmla="*/ 752475 h 640"/>
                <a:gd name="T34" fmla="*/ 298450 w 2706"/>
                <a:gd name="T35" fmla="*/ 806450 h 640"/>
                <a:gd name="T36" fmla="*/ 0 w 2706"/>
                <a:gd name="T37" fmla="*/ 854075 h 640"/>
                <a:gd name="T38" fmla="*/ 0 w 2706"/>
                <a:gd name="T39" fmla="*/ 854075 h 640"/>
                <a:gd name="T40" fmla="*/ 206375 w 2706"/>
                <a:gd name="T41" fmla="*/ 882650 h 640"/>
                <a:gd name="T42" fmla="*/ 403225 w 2706"/>
                <a:gd name="T43" fmla="*/ 908050 h 640"/>
                <a:gd name="T44" fmla="*/ 593725 w 2706"/>
                <a:gd name="T45" fmla="*/ 930275 h 640"/>
                <a:gd name="T46" fmla="*/ 781050 w 2706"/>
                <a:gd name="T47" fmla="*/ 949325 h 640"/>
                <a:gd name="T48" fmla="*/ 962025 w 2706"/>
                <a:gd name="T49" fmla="*/ 968375 h 640"/>
                <a:gd name="T50" fmla="*/ 1136650 w 2706"/>
                <a:gd name="T51" fmla="*/ 981075 h 640"/>
                <a:gd name="T52" fmla="*/ 1304925 w 2706"/>
                <a:gd name="T53" fmla="*/ 993775 h 640"/>
                <a:gd name="T54" fmla="*/ 1470025 w 2706"/>
                <a:gd name="T55" fmla="*/ 1003300 h 640"/>
                <a:gd name="T56" fmla="*/ 1631950 w 2706"/>
                <a:gd name="T57" fmla="*/ 1009650 h 640"/>
                <a:gd name="T58" fmla="*/ 1787525 w 2706"/>
                <a:gd name="T59" fmla="*/ 1012825 h 640"/>
                <a:gd name="T60" fmla="*/ 1936750 w 2706"/>
                <a:gd name="T61" fmla="*/ 1016000 h 640"/>
                <a:gd name="T62" fmla="*/ 2082800 w 2706"/>
                <a:gd name="T63" fmla="*/ 1016000 h 640"/>
                <a:gd name="T64" fmla="*/ 2225675 w 2706"/>
                <a:gd name="T65" fmla="*/ 1012825 h 640"/>
                <a:gd name="T66" fmla="*/ 2365375 w 2706"/>
                <a:gd name="T67" fmla="*/ 1009650 h 640"/>
                <a:gd name="T68" fmla="*/ 2498725 w 2706"/>
                <a:gd name="T69" fmla="*/ 1003300 h 640"/>
                <a:gd name="T70" fmla="*/ 2628900 w 2706"/>
                <a:gd name="T71" fmla="*/ 993775 h 640"/>
                <a:gd name="T72" fmla="*/ 2752725 w 2706"/>
                <a:gd name="T73" fmla="*/ 984250 h 640"/>
                <a:gd name="T74" fmla="*/ 2876550 w 2706"/>
                <a:gd name="T75" fmla="*/ 971550 h 640"/>
                <a:gd name="T76" fmla="*/ 2994025 w 2706"/>
                <a:gd name="T77" fmla="*/ 955675 h 640"/>
                <a:gd name="T78" fmla="*/ 3111500 w 2706"/>
                <a:gd name="T79" fmla="*/ 939800 h 640"/>
                <a:gd name="T80" fmla="*/ 3222625 w 2706"/>
                <a:gd name="T81" fmla="*/ 920750 h 640"/>
                <a:gd name="T82" fmla="*/ 3333750 w 2706"/>
                <a:gd name="T83" fmla="*/ 901700 h 640"/>
                <a:gd name="T84" fmla="*/ 3438525 w 2706"/>
                <a:gd name="T85" fmla="*/ 879475 h 640"/>
                <a:gd name="T86" fmla="*/ 3543300 w 2706"/>
                <a:gd name="T87" fmla="*/ 857250 h 640"/>
                <a:gd name="T88" fmla="*/ 3644900 w 2706"/>
                <a:gd name="T89" fmla="*/ 831850 h 640"/>
                <a:gd name="T90" fmla="*/ 3743325 w 2706"/>
                <a:gd name="T91" fmla="*/ 806450 h 640"/>
                <a:gd name="T92" fmla="*/ 3838575 w 2706"/>
                <a:gd name="T93" fmla="*/ 777875 h 640"/>
                <a:gd name="T94" fmla="*/ 3933825 w 2706"/>
                <a:gd name="T95" fmla="*/ 749300 h 640"/>
                <a:gd name="T96" fmla="*/ 4114800 w 2706"/>
                <a:gd name="T97" fmla="*/ 685800 h 640"/>
                <a:gd name="T98" fmla="*/ 4289425 w 2706"/>
                <a:gd name="T99" fmla="*/ 619125 h 640"/>
                <a:gd name="T100" fmla="*/ 4289425 w 2706"/>
                <a:gd name="T101" fmla="*/ 619125 h 640"/>
                <a:gd name="T102" fmla="*/ 4295775 w 2706"/>
                <a:gd name="T103" fmla="*/ 615950 h 640"/>
                <a:gd name="T104" fmla="*/ 4295775 w 2706"/>
                <a:gd name="T105" fmla="*/ 615950 h 640"/>
                <a:gd name="T106" fmla="*/ 4295775 w 2706"/>
                <a:gd name="T107" fmla="*/ 0 h 640"/>
                <a:gd name="T108" fmla="*/ 4295775 w 2706"/>
                <a:gd name="T109" fmla="*/ 0 h 640"/>
                <a:gd name="T110" fmla="*/ 4286250 w 2706"/>
                <a:gd name="T111" fmla="*/ 0 h 640"/>
                <a:gd name="T112" fmla="*/ 4286250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endParaRPr lang="zh-TW" altLang="en-US"/>
            </a:p>
          </p:txBody>
        </p:sp>
        <p:sp>
          <p:nvSpPr>
            <p:cNvPr id="1034" name="Freeform 18"/>
            <p:cNvSpPr>
              <a:spLocks/>
            </p:cNvSpPr>
            <p:nvPr/>
          </p:nvSpPr>
          <p:spPr bwMode="hidden">
            <a:xfrm>
              <a:off x="-309563" y="4318000"/>
              <a:ext cx="8280401" cy="1209675"/>
            </a:xfrm>
            <a:custGeom>
              <a:avLst/>
              <a:gdLst>
                <a:gd name="T0" fmla="*/ 8280401 w 5216"/>
                <a:gd name="T1" fmla="*/ 1133475 h 762"/>
                <a:gd name="T2" fmla="*/ 7912101 w 5216"/>
                <a:gd name="T3" fmla="*/ 1089025 h 762"/>
                <a:gd name="T4" fmla="*/ 7108826 w 5216"/>
                <a:gd name="T5" fmla="*/ 968375 h 762"/>
                <a:gd name="T6" fmla="*/ 6213476 w 5216"/>
                <a:gd name="T7" fmla="*/ 806450 h 762"/>
                <a:gd name="T8" fmla="*/ 5216526 w 5216"/>
                <a:gd name="T9" fmla="*/ 593725 h 762"/>
                <a:gd name="T10" fmla="*/ 4676776 w 5216"/>
                <a:gd name="T11" fmla="*/ 469900 h 762"/>
                <a:gd name="T12" fmla="*/ 4257676 w 5216"/>
                <a:gd name="T13" fmla="*/ 374650 h 762"/>
                <a:gd name="T14" fmla="*/ 3857625 w 5216"/>
                <a:gd name="T15" fmla="*/ 292100 h 762"/>
                <a:gd name="T16" fmla="*/ 3476625 w 5216"/>
                <a:gd name="T17" fmla="*/ 222250 h 762"/>
                <a:gd name="T18" fmla="*/ 3111500 w 5216"/>
                <a:gd name="T19" fmla="*/ 161925 h 762"/>
                <a:gd name="T20" fmla="*/ 2762250 w 5216"/>
                <a:gd name="T21" fmla="*/ 114300 h 762"/>
                <a:gd name="T22" fmla="*/ 2117725 w 5216"/>
                <a:gd name="T23" fmla="*/ 44450 h 762"/>
                <a:gd name="T24" fmla="*/ 1539875 w 5216"/>
                <a:gd name="T25" fmla="*/ 6350 h 762"/>
                <a:gd name="T26" fmla="*/ 1022350 w 5216"/>
                <a:gd name="T27" fmla="*/ 0 h 762"/>
                <a:gd name="T28" fmla="*/ 568325 w 5216"/>
                <a:gd name="T29" fmla="*/ 15875 h 762"/>
                <a:gd name="T30" fmla="*/ 174625 w 5216"/>
                <a:gd name="T31" fmla="*/ 50800 h 762"/>
                <a:gd name="T32" fmla="*/ 0 w 5216"/>
                <a:gd name="T33" fmla="*/ 76200 h 762"/>
                <a:gd name="T34" fmla="*/ 498475 w 5216"/>
                <a:gd name="T35" fmla="*/ 136525 h 762"/>
                <a:gd name="T36" fmla="*/ 1035050 w 5216"/>
                <a:gd name="T37" fmla="*/ 222250 h 762"/>
                <a:gd name="T38" fmla="*/ 1609725 w 5216"/>
                <a:gd name="T39" fmla="*/ 333375 h 762"/>
                <a:gd name="T40" fmla="*/ 2225675 w 5216"/>
                <a:gd name="T41" fmla="*/ 469900 h 762"/>
                <a:gd name="T42" fmla="*/ 2787650 w 5216"/>
                <a:gd name="T43" fmla="*/ 600075 h 762"/>
                <a:gd name="T44" fmla="*/ 3822700 w 5216"/>
                <a:gd name="T45" fmla="*/ 819150 h 762"/>
                <a:gd name="T46" fmla="*/ 4298951 w 5216"/>
                <a:gd name="T47" fmla="*/ 908050 h 762"/>
                <a:gd name="T48" fmla="*/ 4749801 w 5216"/>
                <a:gd name="T49" fmla="*/ 984250 h 762"/>
                <a:gd name="T50" fmla="*/ 5175251 w 5216"/>
                <a:gd name="T51" fmla="*/ 1050925 h 762"/>
                <a:gd name="T52" fmla="*/ 5575301 w 5216"/>
                <a:gd name="T53" fmla="*/ 1101725 h 762"/>
                <a:gd name="T54" fmla="*/ 5953126 w 5216"/>
                <a:gd name="T55" fmla="*/ 1146175 h 762"/>
                <a:gd name="T56" fmla="*/ 6308726 w 5216"/>
                <a:gd name="T57" fmla="*/ 1174750 h 762"/>
                <a:gd name="T58" fmla="*/ 6642101 w 5216"/>
                <a:gd name="T59" fmla="*/ 1196975 h 762"/>
                <a:gd name="T60" fmla="*/ 6959601 w 5216"/>
                <a:gd name="T61" fmla="*/ 1209675 h 762"/>
                <a:gd name="T62" fmla="*/ 7254876 w 5216"/>
                <a:gd name="T63" fmla="*/ 1209675 h 762"/>
                <a:gd name="T64" fmla="*/ 7534276 w 5216"/>
                <a:gd name="T65" fmla="*/ 1203325 h 762"/>
                <a:gd name="T66" fmla="*/ 7797801 w 5216"/>
                <a:gd name="T67" fmla="*/ 1187450 h 762"/>
                <a:gd name="T68" fmla="*/ 8045451 w 5216"/>
                <a:gd name="T69" fmla="*/ 1162050 h 762"/>
                <a:gd name="T70" fmla="*/ 8280401 w 5216"/>
                <a:gd name="T71" fmla="*/ 1133475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endParaRPr lang="zh-TW" altLang="en-US"/>
            </a:p>
          </p:txBody>
        </p:sp>
        <p:sp>
          <p:nvSpPr>
            <p:cNvPr id="1035" name="Freeform 22"/>
            <p:cNvSpPr>
              <a:spLocks/>
            </p:cNvSpPr>
            <p:nvPr/>
          </p:nvSpPr>
          <p:spPr bwMode="hidden">
            <a:xfrm>
              <a:off x="3175" y="4335463"/>
              <a:ext cx="8166100" cy="1101725"/>
            </a:xfrm>
            <a:custGeom>
              <a:avLst/>
              <a:gdLst>
                <a:gd name="T0" fmla="*/ 0 w 5144"/>
                <a:gd name="T1" fmla="*/ 111125 h 694"/>
                <a:gd name="T2" fmla="*/ 0 w 5144"/>
                <a:gd name="T3" fmla="*/ 111125 h 694"/>
                <a:gd name="T4" fmla="*/ 28575 w 5144"/>
                <a:gd name="T5" fmla="*/ 104775 h 694"/>
                <a:gd name="T6" fmla="*/ 114300 w 5144"/>
                <a:gd name="T7" fmla="*/ 88900 h 694"/>
                <a:gd name="T8" fmla="*/ 260350 w 5144"/>
                <a:gd name="T9" fmla="*/ 66675 h 694"/>
                <a:gd name="T10" fmla="*/ 355600 w 5144"/>
                <a:gd name="T11" fmla="*/ 53975 h 694"/>
                <a:gd name="T12" fmla="*/ 466725 w 5144"/>
                <a:gd name="T13" fmla="*/ 41275 h 694"/>
                <a:gd name="T14" fmla="*/ 590550 w 5144"/>
                <a:gd name="T15" fmla="*/ 31750 h 694"/>
                <a:gd name="T16" fmla="*/ 733425 w 5144"/>
                <a:gd name="T17" fmla="*/ 22225 h 694"/>
                <a:gd name="T18" fmla="*/ 889000 w 5144"/>
                <a:gd name="T19" fmla="*/ 12700 h 694"/>
                <a:gd name="T20" fmla="*/ 1063625 w 5144"/>
                <a:gd name="T21" fmla="*/ 6350 h 694"/>
                <a:gd name="T22" fmla="*/ 1254125 w 5144"/>
                <a:gd name="T23" fmla="*/ 3175 h 694"/>
                <a:gd name="T24" fmla="*/ 1460500 w 5144"/>
                <a:gd name="T25" fmla="*/ 0 h 694"/>
                <a:gd name="T26" fmla="*/ 1682750 w 5144"/>
                <a:gd name="T27" fmla="*/ 3175 h 694"/>
                <a:gd name="T28" fmla="*/ 1920875 w 5144"/>
                <a:gd name="T29" fmla="*/ 9525 h 694"/>
                <a:gd name="T30" fmla="*/ 2178050 w 5144"/>
                <a:gd name="T31" fmla="*/ 22225 h 694"/>
                <a:gd name="T32" fmla="*/ 2451100 w 5144"/>
                <a:gd name="T33" fmla="*/ 38100 h 694"/>
                <a:gd name="T34" fmla="*/ 2740025 w 5144"/>
                <a:gd name="T35" fmla="*/ 63500 h 694"/>
                <a:gd name="T36" fmla="*/ 3048000 w 5144"/>
                <a:gd name="T37" fmla="*/ 92075 h 694"/>
                <a:gd name="T38" fmla="*/ 3375025 w 5144"/>
                <a:gd name="T39" fmla="*/ 127000 h 694"/>
                <a:gd name="T40" fmla="*/ 3717925 w 5144"/>
                <a:gd name="T41" fmla="*/ 168275 h 694"/>
                <a:gd name="T42" fmla="*/ 4079875 w 5144"/>
                <a:gd name="T43" fmla="*/ 219075 h 694"/>
                <a:gd name="T44" fmla="*/ 4457700 w 5144"/>
                <a:gd name="T45" fmla="*/ 276225 h 694"/>
                <a:gd name="T46" fmla="*/ 4854575 w 5144"/>
                <a:gd name="T47" fmla="*/ 342900 h 694"/>
                <a:gd name="T48" fmla="*/ 5270500 w 5144"/>
                <a:gd name="T49" fmla="*/ 422275 h 694"/>
                <a:gd name="T50" fmla="*/ 5705475 w 5144"/>
                <a:gd name="T51" fmla="*/ 508000 h 694"/>
                <a:gd name="T52" fmla="*/ 6159500 w 5144"/>
                <a:gd name="T53" fmla="*/ 603250 h 694"/>
                <a:gd name="T54" fmla="*/ 6632575 w 5144"/>
                <a:gd name="T55" fmla="*/ 711200 h 694"/>
                <a:gd name="T56" fmla="*/ 7124700 w 5144"/>
                <a:gd name="T57" fmla="*/ 828675 h 694"/>
                <a:gd name="T58" fmla="*/ 7635875 w 5144"/>
                <a:gd name="T59" fmla="*/ 958850 h 694"/>
                <a:gd name="T60" fmla="*/ 8166100 w 5144"/>
                <a:gd name="T61" fmla="*/ 1101725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endParaRPr lang="zh-TW" altLang="en-US"/>
            </a:p>
          </p:txBody>
        </p:sp>
        <p:sp>
          <p:nvSpPr>
            <p:cNvPr id="1036" name="Freeform 26"/>
            <p:cNvSpPr>
              <a:spLocks/>
            </p:cNvSpPr>
            <p:nvPr/>
          </p:nvSpPr>
          <p:spPr bwMode="hidden">
            <a:xfrm>
              <a:off x="4156075" y="4316413"/>
              <a:ext cx="4940300" cy="927100"/>
            </a:xfrm>
            <a:custGeom>
              <a:avLst/>
              <a:gdLst>
                <a:gd name="T0" fmla="*/ 0 w 3112"/>
                <a:gd name="T1" fmla="*/ 927100 h 584"/>
                <a:gd name="T2" fmla="*/ 0 w 3112"/>
                <a:gd name="T3" fmla="*/ 927100 h 584"/>
                <a:gd name="T4" fmla="*/ 142875 w 3112"/>
                <a:gd name="T5" fmla="*/ 889000 h 584"/>
                <a:gd name="T6" fmla="*/ 533400 w 3112"/>
                <a:gd name="T7" fmla="*/ 790575 h 584"/>
                <a:gd name="T8" fmla="*/ 803275 w 3112"/>
                <a:gd name="T9" fmla="*/ 723900 h 584"/>
                <a:gd name="T10" fmla="*/ 1114425 w 3112"/>
                <a:gd name="T11" fmla="*/ 650875 h 584"/>
                <a:gd name="T12" fmla="*/ 1460500 w 3112"/>
                <a:gd name="T13" fmla="*/ 571500 h 584"/>
                <a:gd name="T14" fmla="*/ 1831975 w 3112"/>
                <a:gd name="T15" fmla="*/ 485775 h 584"/>
                <a:gd name="T16" fmla="*/ 2225675 w 3112"/>
                <a:gd name="T17" fmla="*/ 403225 h 584"/>
                <a:gd name="T18" fmla="*/ 2628900 w 3112"/>
                <a:gd name="T19" fmla="*/ 320675 h 584"/>
                <a:gd name="T20" fmla="*/ 3041650 w 3112"/>
                <a:gd name="T21" fmla="*/ 244475 h 584"/>
                <a:gd name="T22" fmla="*/ 3451225 w 3112"/>
                <a:gd name="T23" fmla="*/ 171450 h 584"/>
                <a:gd name="T24" fmla="*/ 3654425 w 3112"/>
                <a:gd name="T25" fmla="*/ 139700 h 584"/>
                <a:gd name="T26" fmla="*/ 3851275 w 3112"/>
                <a:gd name="T27" fmla="*/ 107950 h 584"/>
                <a:gd name="T28" fmla="*/ 4048125 w 3112"/>
                <a:gd name="T29" fmla="*/ 82550 h 584"/>
                <a:gd name="T30" fmla="*/ 4238625 w 3112"/>
                <a:gd name="T31" fmla="*/ 57150 h 584"/>
                <a:gd name="T32" fmla="*/ 4425950 w 3112"/>
                <a:gd name="T33" fmla="*/ 38100 h 584"/>
                <a:gd name="T34" fmla="*/ 4603750 w 3112"/>
                <a:gd name="T35" fmla="*/ 22225 h 584"/>
                <a:gd name="T36" fmla="*/ 4775200 w 3112"/>
                <a:gd name="T37" fmla="*/ 9525 h 584"/>
                <a:gd name="T38" fmla="*/ 4940300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endParaRPr lang="zh-TW" altLang="en-US"/>
            </a:p>
          </p:txBody>
        </p:sp>
        <p:sp useBgFill="1">
          <p:nvSpPr>
            <p:cNvPr id="1037" name="Freeform 10"/>
            <p:cNvSpPr>
              <a:spLocks/>
            </p:cNvSpPr>
            <p:nvPr/>
          </p:nvSpPr>
          <p:spPr bwMode="hidden">
            <a:xfrm>
              <a:off x="-3905251" y="4294188"/>
              <a:ext cx="13027839" cy="1892300"/>
            </a:xfrm>
            <a:custGeom>
              <a:avLst/>
              <a:gdLst>
                <a:gd name="T0" fmla="*/ 13021481 w 8196"/>
                <a:gd name="T1" fmla="*/ 812800 h 1192"/>
                <a:gd name="T2" fmla="*/ 12779871 w 8196"/>
                <a:gd name="T3" fmla="*/ 904875 h 1192"/>
                <a:gd name="T4" fmla="*/ 12522366 w 8196"/>
                <a:gd name="T5" fmla="*/ 984250 h 1192"/>
                <a:gd name="T6" fmla="*/ 12248966 w 8196"/>
                <a:gd name="T7" fmla="*/ 1057275 h 1192"/>
                <a:gd name="T8" fmla="*/ 11956492 w 8196"/>
                <a:gd name="T9" fmla="*/ 1114425 h 1192"/>
                <a:gd name="T10" fmla="*/ 11638584 w 8196"/>
                <a:gd name="T11" fmla="*/ 1158875 h 1192"/>
                <a:gd name="T12" fmla="*/ 11295245 w 8196"/>
                <a:gd name="T13" fmla="*/ 1190625 h 1192"/>
                <a:gd name="T14" fmla="*/ 10923293 w 8196"/>
                <a:gd name="T15" fmla="*/ 1209675 h 1192"/>
                <a:gd name="T16" fmla="*/ 10519551 w 8196"/>
                <a:gd name="T17" fmla="*/ 1206500 h 1192"/>
                <a:gd name="T18" fmla="*/ 10080839 w 8196"/>
                <a:gd name="T19" fmla="*/ 1190625 h 1192"/>
                <a:gd name="T20" fmla="*/ 9603978 w 8196"/>
                <a:gd name="T21" fmla="*/ 1152525 h 1192"/>
                <a:gd name="T22" fmla="*/ 9085789 w 8196"/>
                <a:gd name="T23" fmla="*/ 1095375 h 1192"/>
                <a:gd name="T24" fmla="*/ 8526272 w 8196"/>
                <a:gd name="T25" fmla="*/ 1019175 h 1192"/>
                <a:gd name="T26" fmla="*/ 7919070 w 8196"/>
                <a:gd name="T27" fmla="*/ 917575 h 1192"/>
                <a:gd name="T28" fmla="*/ 7261002 w 8196"/>
                <a:gd name="T29" fmla="*/ 793750 h 1192"/>
                <a:gd name="T30" fmla="*/ 6552068 w 8196"/>
                <a:gd name="T31" fmla="*/ 644525 h 1192"/>
                <a:gd name="T32" fmla="*/ 5785912 w 8196"/>
                <a:gd name="T33" fmla="*/ 469900 h 1192"/>
                <a:gd name="T34" fmla="*/ 5398065 w 8196"/>
                <a:gd name="T35" fmla="*/ 381000 h 1192"/>
                <a:gd name="T36" fmla="*/ 4663699 w 8196"/>
                <a:gd name="T37" fmla="*/ 234950 h 1192"/>
                <a:gd name="T38" fmla="*/ 3992915 w 8196"/>
                <a:gd name="T39" fmla="*/ 130175 h 1192"/>
                <a:gd name="T40" fmla="*/ 3379354 w 8196"/>
                <a:gd name="T41" fmla="*/ 57150 h 1192"/>
                <a:gd name="T42" fmla="*/ 2823016 w 8196"/>
                <a:gd name="T43" fmla="*/ 15875 h 1192"/>
                <a:gd name="T44" fmla="*/ 2323902 w 8196"/>
                <a:gd name="T45" fmla="*/ 0 h 1192"/>
                <a:gd name="T46" fmla="*/ 1878832 w 8196"/>
                <a:gd name="T47" fmla="*/ 6350 h 1192"/>
                <a:gd name="T48" fmla="*/ 1484627 w 8196"/>
                <a:gd name="T49" fmla="*/ 31750 h 1192"/>
                <a:gd name="T50" fmla="*/ 1138108 w 8196"/>
                <a:gd name="T51" fmla="*/ 69850 h 1192"/>
                <a:gd name="T52" fmla="*/ 842454 w 8196"/>
                <a:gd name="T53" fmla="*/ 117475 h 1192"/>
                <a:gd name="T54" fmla="*/ 594487 w 8196"/>
                <a:gd name="T55" fmla="*/ 171450 h 1192"/>
                <a:gd name="T56" fmla="*/ 394205 w 8196"/>
                <a:gd name="T57" fmla="*/ 228600 h 1192"/>
                <a:gd name="T58" fmla="*/ 235251 w 8196"/>
                <a:gd name="T59" fmla="*/ 279400 h 1192"/>
                <a:gd name="T60" fmla="*/ 76298 w 8196"/>
                <a:gd name="T61" fmla="*/ 342900 h 1192"/>
                <a:gd name="T62" fmla="*/ 0 w 8196"/>
                <a:gd name="T63" fmla="*/ 381000 h 1192"/>
                <a:gd name="T64" fmla="*/ 13021481 w 8196"/>
                <a:gd name="T65" fmla="*/ 1892300 h 1192"/>
                <a:gd name="T66" fmla="*/ 13027839 w 8196"/>
                <a:gd name="T67" fmla="*/ 1882775 h 1192"/>
                <a:gd name="T68" fmla="*/ 13027839 w 8196"/>
                <a:gd name="T69" fmla="*/ 809625 h 1192"/>
                <a:gd name="T70" fmla="*/ 13021481 w 8196"/>
                <a:gd name="T71" fmla="*/ 812800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endParaRPr lang="zh-TW" altLang="en-US"/>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endParaRPr lang="en-US"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kumimoji="0" sz="1000">
                <a:solidFill>
                  <a:schemeClr val="tx2"/>
                </a:solidFill>
                <a:latin typeface="+mn-lt"/>
                <a:ea typeface="+mn-ea"/>
              </a:defRPr>
            </a:lvl1pPr>
          </a:lstStyle>
          <a:p>
            <a:pPr>
              <a:defRPr/>
            </a:pPr>
            <a:fld id="{9DD44B36-187E-45A2-833D-D44E8284D78D}" type="datetimeFigureOut">
              <a:rPr lang="zh-TW" altLang="en-US"/>
              <a:pPr>
                <a:defRPr/>
              </a:pPr>
              <a:t>2019/6/11</a:t>
            </a:fld>
            <a:endParaRPr lang="zh-TW" alt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kumimoji="0" sz="1000">
                <a:solidFill>
                  <a:schemeClr val="tx2"/>
                </a:solidFill>
                <a:latin typeface="+mn-lt"/>
                <a:ea typeface="+mn-ea"/>
              </a:defRPr>
            </a:lvl1pPr>
          </a:lstStyle>
          <a:p>
            <a:pPr>
              <a:defRPr/>
            </a:pPr>
            <a:endParaRPr lang="zh-TW" altLang="en-US"/>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kumimoji="0" sz="1000">
                <a:solidFill>
                  <a:schemeClr val="tx2"/>
                </a:solidFill>
                <a:latin typeface="+mn-lt"/>
                <a:ea typeface="+mn-ea"/>
              </a:defRPr>
            </a:lvl1pPr>
          </a:lstStyle>
          <a:p>
            <a:pPr>
              <a:defRPr/>
            </a:pPr>
            <a:fld id="{9BEA48B7-95CF-40EF-BCC0-653403CCD273}" type="slidenum">
              <a:rPr lang="zh-TW" altLang="en-US"/>
              <a:pPr>
                <a:defRPr/>
              </a:pPr>
              <a:t>‹#›</a:t>
            </a:fld>
            <a:endParaRPr lang="zh-TW" altLang="en-US"/>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Tree>
  </p:cSld>
  <p:clrMap bg1="lt1" tx1="dk1" bg2="lt2" tx2="dk2" accent1="accent1" accent2="accent2" accent3="accent3" accent4="accent4" accent5="accent5" accent6="accent6" hlink="hlink" folHlink="folHlink"/>
  <p:sldLayoutIdLst>
    <p:sldLayoutId id="2147484336" r:id="rId1"/>
    <p:sldLayoutId id="2147484331" r:id="rId2"/>
    <p:sldLayoutId id="2147484337" r:id="rId3"/>
    <p:sldLayoutId id="2147484332" r:id="rId4"/>
    <p:sldLayoutId id="2147484333" r:id="rId5"/>
    <p:sldLayoutId id="2147484334" r:id="rId6"/>
    <p:sldLayoutId id="2147484338" r:id="rId7"/>
    <p:sldLayoutId id="2147484339" r:id="rId8"/>
    <p:sldLayoutId id="2147484340" r:id="rId9"/>
    <p:sldLayoutId id="2147484335" r:id="rId10"/>
    <p:sldLayoutId id="2147484341" r:id="rId11"/>
  </p:sldLayoutIdLst>
  <p:txStyles>
    <p:title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itchFamily="34" charset="0"/>
          <a:ea typeface="標楷體" pitchFamily="65" charset="-120"/>
        </a:defRPr>
      </a:lvl2pPr>
      <a:lvl3pPr algn="ctr" rtl="0" eaLnBrk="0" fontAlgn="base" hangingPunct="0">
        <a:spcBef>
          <a:spcPct val="0"/>
        </a:spcBef>
        <a:spcAft>
          <a:spcPct val="0"/>
        </a:spcAft>
        <a:defRPr sz="4400">
          <a:solidFill>
            <a:srgbClr val="FFFFFF"/>
          </a:solidFill>
          <a:latin typeface="Candara" pitchFamily="34" charset="0"/>
          <a:ea typeface="標楷體" pitchFamily="65" charset="-120"/>
        </a:defRPr>
      </a:lvl3pPr>
      <a:lvl4pPr algn="ctr" rtl="0" eaLnBrk="0" fontAlgn="base" hangingPunct="0">
        <a:spcBef>
          <a:spcPct val="0"/>
        </a:spcBef>
        <a:spcAft>
          <a:spcPct val="0"/>
        </a:spcAft>
        <a:defRPr sz="4400">
          <a:solidFill>
            <a:srgbClr val="FFFFFF"/>
          </a:solidFill>
          <a:latin typeface="Candara" pitchFamily="34" charset="0"/>
          <a:ea typeface="標楷體" pitchFamily="65" charset="-120"/>
        </a:defRPr>
      </a:lvl4pPr>
      <a:lvl5pPr algn="ctr" rtl="0" eaLnBrk="0" fontAlgn="base" hangingPunct="0">
        <a:spcBef>
          <a:spcPct val="0"/>
        </a:spcBef>
        <a:spcAft>
          <a:spcPct val="0"/>
        </a:spcAft>
        <a:defRPr sz="4400">
          <a:solidFill>
            <a:srgbClr val="FFFFFF"/>
          </a:solidFill>
          <a:latin typeface="Candara" pitchFamily="34" charset="0"/>
          <a:ea typeface="標楷體" pitchFamily="65" charset="-12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itchFamily="18" charset="2"/>
        <a:buChar char=""/>
        <a:defRPr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600200"/>
            <a:ext cx="7772400" cy="1779588"/>
          </a:xfrm>
        </p:spPr>
        <p:txBody>
          <a:bodyPr rtlCol="0">
            <a:normAutofit fontScale="90000"/>
          </a:bodyPr>
          <a:lstStyle/>
          <a:p>
            <a:pPr eaLnBrk="1" fontAlgn="auto" hangingPunct="1">
              <a:spcAft>
                <a:spcPts val="0"/>
              </a:spcAft>
              <a:defRPr/>
            </a:pPr>
            <a:r>
              <a:rPr lang="zh-TW" altLang="en-US" dirty="0">
                <a:solidFill>
                  <a:schemeClr val="bg2">
                    <a:lumMod val="25000"/>
                  </a:schemeClr>
                </a:solidFill>
              </a:rPr>
              <a:t>勞基法修正案，到底改變了什麼</a:t>
            </a:r>
            <a:r>
              <a:rPr lang="zh-TW" altLang="en-US" dirty="0" smtClean="0">
                <a:solidFill>
                  <a:schemeClr val="bg2">
                    <a:lumMod val="25000"/>
                  </a:schemeClr>
                </a:solidFill>
              </a:rPr>
              <a:t>？</a:t>
            </a:r>
            <a:br>
              <a:rPr lang="zh-TW" altLang="en-US" dirty="0" smtClean="0">
                <a:solidFill>
                  <a:schemeClr val="bg2">
                    <a:lumMod val="25000"/>
                  </a:schemeClr>
                </a:solidFill>
              </a:rPr>
            </a:br>
            <a:endParaRPr lang="zh-TW" altLang="en-US" dirty="0">
              <a:solidFill>
                <a:schemeClr val="bg2">
                  <a:lumMod val="25000"/>
                </a:schemeClr>
              </a:solidFill>
            </a:endParaRPr>
          </a:p>
        </p:txBody>
      </p:sp>
      <p:sp>
        <p:nvSpPr>
          <p:cNvPr id="3" name="副標題 2"/>
          <p:cNvSpPr>
            <a:spLocks noGrp="1"/>
          </p:cNvSpPr>
          <p:nvPr>
            <p:ph type="subTitle" idx="1"/>
          </p:nvPr>
        </p:nvSpPr>
        <p:spPr>
          <a:xfrm>
            <a:off x="1371600" y="3556000"/>
            <a:ext cx="6400800" cy="1473200"/>
          </a:xfrm>
        </p:spPr>
        <p:txBody>
          <a:bodyPr rtlCol="0"/>
          <a:lstStyle/>
          <a:p>
            <a:pPr eaLnBrk="1" fontAlgn="auto" hangingPunct="1">
              <a:spcAft>
                <a:spcPts val="0"/>
              </a:spcAft>
              <a:defRPr/>
            </a:pPr>
            <a:r>
              <a:rPr lang="zh-TW" altLang="en-US" sz="2800" dirty="0" smtClean="0">
                <a:solidFill>
                  <a:schemeClr val="bg2">
                    <a:lumMod val="25000"/>
                  </a:schemeClr>
                </a:solidFill>
              </a:rPr>
              <a:t>報告單位：人事室</a:t>
            </a:r>
            <a:endParaRPr lang="en-US" altLang="zh-TW" sz="2800" dirty="0" smtClean="0">
              <a:solidFill>
                <a:schemeClr val="bg2">
                  <a:lumMod val="25000"/>
                </a:schemeClr>
              </a:solidFill>
            </a:endParaRPr>
          </a:p>
          <a:p>
            <a:pPr eaLnBrk="1" fontAlgn="auto" hangingPunct="1">
              <a:spcAft>
                <a:spcPts val="0"/>
              </a:spcAft>
              <a:defRPr/>
            </a:pPr>
            <a:r>
              <a:rPr lang="en-US" altLang="zh-TW" sz="2800" dirty="0" smtClean="0">
                <a:solidFill>
                  <a:schemeClr val="bg2">
                    <a:lumMod val="25000"/>
                  </a:schemeClr>
                </a:solidFill>
              </a:rPr>
              <a:t>106.01.18</a:t>
            </a:r>
            <a:endParaRPr lang="zh-TW" altLang="en-US" sz="2800"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p:txBody>
          <a:bodyPr/>
          <a:lstStyle/>
          <a:p>
            <a:pPr eaLnBrk="1" hangingPunct="1"/>
            <a:r>
              <a:rPr lang="zh-TW" altLang="en-US" dirty="0" smtClean="0">
                <a:solidFill>
                  <a:schemeClr val="tx1"/>
                </a:solidFill>
                <a:latin typeface="+mn-ea"/>
              </a:rPr>
              <a:t>勞基法工時</a:t>
            </a:r>
            <a:r>
              <a:rPr lang="zh-TW" altLang="en-US" dirty="0" smtClean="0">
                <a:solidFill>
                  <a:schemeClr val="tx1"/>
                </a:solidFill>
              </a:rPr>
              <a:t>說明（二）</a:t>
            </a:r>
          </a:p>
        </p:txBody>
      </p:sp>
      <p:sp>
        <p:nvSpPr>
          <p:cNvPr id="16387" name="文字方塊 5"/>
          <p:cNvSpPr txBox="1">
            <a:spLocks noChangeArrowheads="1"/>
          </p:cNvSpPr>
          <p:nvPr/>
        </p:nvSpPr>
        <p:spPr bwMode="auto">
          <a:xfrm>
            <a:off x="1163638" y="2379663"/>
            <a:ext cx="7272337" cy="1200329"/>
          </a:xfrm>
          <a:prstGeom prst="rect">
            <a:avLst/>
          </a:prstGeom>
          <a:noFill/>
          <a:ln w="9525">
            <a:noFill/>
            <a:miter lim="800000"/>
            <a:headEnd/>
            <a:tailEnd/>
          </a:ln>
        </p:spPr>
        <p:txBody>
          <a:bodyPr>
            <a:spAutoFit/>
          </a:bodyPr>
          <a:lstStyle/>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p:txBody>
      </p:sp>
      <p:sp>
        <p:nvSpPr>
          <p:cNvPr id="5" name="矩形 4"/>
          <p:cNvSpPr/>
          <p:nvPr/>
        </p:nvSpPr>
        <p:spPr>
          <a:xfrm>
            <a:off x="899592" y="2204864"/>
            <a:ext cx="7632848" cy="2923877"/>
          </a:xfrm>
          <a:prstGeom prst="rect">
            <a:avLst/>
          </a:prstGeom>
        </p:spPr>
        <p:txBody>
          <a:bodyPr wrap="square">
            <a:spAutoFit/>
          </a:bodyPr>
          <a:lstStyle/>
          <a:p>
            <a:r>
              <a:rPr lang="zh-TW" altLang="en-US" sz="2400" b="1" dirty="0" smtClean="0">
                <a:latin typeface="+mn-ea"/>
                <a:ea typeface="+mn-ea"/>
              </a:rPr>
              <a:t>兩週變形工時制度（勞基法第</a:t>
            </a:r>
            <a:r>
              <a:rPr lang="en-US" altLang="zh-TW" sz="2400" b="1" dirty="0" smtClean="0">
                <a:latin typeface="+mn-ea"/>
                <a:ea typeface="+mn-ea"/>
              </a:rPr>
              <a:t>30</a:t>
            </a:r>
            <a:r>
              <a:rPr lang="zh-TW" altLang="en-US" sz="2400" b="1" dirty="0" smtClean="0">
                <a:latin typeface="+mn-ea"/>
                <a:ea typeface="+mn-ea"/>
              </a:rPr>
              <a:t>條第</a:t>
            </a:r>
            <a:r>
              <a:rPr lang="en-US" altLang="zh-TW" sz="2400" b="1" dirty="0" smtClean="0">
                <a:latin typeface="+mn-ea"/>
                <a:ea typeface="+mn-ea"/>
              </a:rPr>
              <a:t>2</a:t>
            </a:r>
            <a:r>
              <a:rPr lang="zh-TW" altLang="en-US" sz="2400" b="1" dirty="0" smtClean="0">
                <a:latin typeface="+mn-ea"/>
                <a:ea typeface="+mn-ea"/>
              </a:rPr>
              <a:t>項）</a:t>
            </a:r>
          </a:p>
          <a:p>
            <a:endParaRPr lang="en-US" altLang="zh-TW" sz="2000" dirty="0" smtClean="0">
              <a:latin typeface="+mn-ea"/>
              <a:ea typeface="+mn-ea"/>
            </a:endParaRPr>
          </a:p>
          <a:p>
            <a:r>
              <a:rPr lang="zh-TW" altLang="en-US" sz="2000" dirty="0" smtClean="0">
                <a:latin typeface="+mn-ea"/>
                <a:ea typeface="+mn-ea"/>
              </a:rPr>
              <a:t>正常工作時間，雇主經工會同意，如事業單位無工會者，經勞資會議同意後，得將其二週內二日之正常工作時數，分配於其他工作日。其分配於其他工作日之時數，每日不得超過二小時。但每週工作總時數不得超過四十八小時。</a:t>
            </a:r>
          </a:p>
          <a:p>
            <a:endParaRPr lang="zh-TW" altLang="en-US" sz="2000" dirty="0" smtClean="0">
              <a:latin typeface="+mn-ea"/>
              <a:ea typeface="+mn-ea"/>
            </a:endParaRPr>
          </a:p>
          <a:p>
            <a:r>
              <a:rPr lang="zh-TW" altLang="en-US" sz="2000" dirty="0" smtClean="0">
                <a:latin typeface="+mn-ea"/>
                <a:ea typeface="+mn-ea"/>
              </a:rPr>
              <a:t>★勞委會民國</a:t>
            </a:r>
            <a:r>
              <a:rPr lang="en-US" altLang="zh-TW" sz="2000" dirty="0" smtClean="0">
                <a:latin typeface="+mn-ea"/>
                <a:ea typeface="+mn-ea"/>
              </a:rPr>
              <a:t>92</a:t>
            </a:r>
            <a:r>
              <a:rPr lang="zh-TW" altLang="en-US" sz="2000" dirty="0" smtClean="0">
                <a:latin typeface="+mn-ea"/>
                <a:ea typeface="+mn-ea"/>
              </a:rPr>
              <a:t>年</a:t>
            </a:r>
            <a:r>
              <a:rPr lang="en-US" altLang="zh-TW" sz="2000" dirty="0" smtClean="0">
                <a:latin typeface="+mn-ea"/>
                <a:ea typeface="+mn-ea"/>
              </a:rPr>
              <a:t>3</a:t>
            </a:r>
            <a:r>
              <a:rPr lang="zh-TW" altLang="en-US" sz="2000" dirty="0" smtClean="0">
                <a:latin typeface="+mn-ea"/>
                <a:ea typeface="+mn-ea"/>
              </a:rPr>
              <a:t>月</a:t>
            </a:r>
            <a:r>
              <a:rPr lang="en-US" altLang="zh-TW" sz="2000" dirty="0" smtClean="0">
                <a:latin typeface="+mn-ea"/>
                <a:ea typeface="+mn-ea"/>
              </a:rPr>
              <a:t>31</a:t>
            </a:r>
            <a:r>
              <a:rPr lang="zh-TW" altLang="en-US" sz="2000" dirty="0" smtClean="0">
                <a:latin typeface="+mn-ea"/>
                <a:ea typeface="+mn-ea"/>
              </a:rPr>
              <a:t>日勞動二字第</a:t>
            </a:r>
            <a:r>
              <a:rPr lang="en-US" altLang="zh-TW" sz="2000" dirty="0" smtClean="0">
                <a:latin typeface="+mn-ea"/>
                <a:ea typeface="+mn-ea"/>
              </a:rPr>
              <a:t>0920018071</a:t>
            </a:r>
            <a:r>
              <a:rPr lang="zh-TW" altLang="en-US" sz="2000" dirty="0" smtClean="0">
                <a:latin typeface="+mn-ea"/>
                <a:ea typeface="+mn-ea"/>
              </a:rPr>
              <a:t>號函，凡適用勞動基準法之行業為適用同法第</a:t>
            </a:r>
            <a:r>
              <a:rPr lang="en-US" altLang="zh-TW" sz="2000" dirty="0" smtClean="0">
                <a:latin typeface="+mn-ea"/>
                <a:ea typeface="+mn-ea"/>
              </a:rPr>
              <a:t>30</a:t>
            </a:r>
            <a:r>
              <a:rPr lang="zh-TW" altLang="en-US" sz="2000" dirty="0" smtClean="0">
                <a:latin typeface="+mn-ea"/>
                <a:ea typeface="+mn-ea"/>
              </a:rPr>
              <a:t>條第</a:t>
            </a:r>
            <a:r>
              <a:rPr lang="en-US" altLang="zh-TW" sz="2000" dirty="0" smtClean="0">
                <a:latin typeface="+mn-ea"/>
                <a:ea typeface="+mn-ea"/>
              </a:rPr>
              <a:t>2</a:t>
            </a:r>
            <a:r>
              <a:rPr lang="zh-TW" altLang="en-US" sz="2000" dirty="0" smtClean="0">
                <a:latin typeface="+mn-ea"/>
                <a:ea typeface="+mn-ea"/>
              </a:rPr>
              <a:t>項規定之指定行業。</a:t>
            </a:r>
            <a:endParaRPr lang="zh-TW" altLang="en-US" sz="2000" dirty="0">
              <a:latin typeface="+mn-ea"/>
              <a:ea typeface="+mn-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p:txBody>
          <a:bodyPr/>
          <a:lstStyle/>
          <a:p>
            <a:pPr eaLnBrk="1" hangingPunct="1"/>
            <a:r>
              <a:rPr lang="zh-TW" altLang="en-US" dirty="0" smtClean="0">
                <a:solidFill>
                  <a:schemeClr val="tx1"/>
                </a:solidFill>
                <a:latin typeface="+mn-ea"/>
              </a:rPr>
              <a:t>勞基法工時</a:t>
            </a:r>
            <a:r>
              <a:rPr lang="zh-TW" altLang="en-US" dirty="0" smtClean="0">
                <a:solidFill>
                  <a:schemeClr val="tx1"/>
                </a:solidFill>
              </a:rPr>
              <a:t>說明（三）</a:t>
            </a:r>
          </a:p>
        </p:txBody>
      </p:sp>
      <p:sp>
        <p:nvSpPr>
          <p:cNvPr id="16387" name="文字方塊 5"/>
          <p:cNvSpPr txBox="1">
            <a:spLocks noChangeArrowheads="1"/>
          </p:cNvSpPr>
          <p:nvPr/>
        </p:nvSpPr>
        <p:spPr bwMode="auto">
          <a:xfrm>
            <a:off x="1163638" y="2379663"/>
            <a:ext cx="7272337" cy="1200329"/>
          </a:xfrm>
          <a:prstGeom prst="rect">
            <a:avLst/>
          </a:prstGeom>
          <a:noFill/>
          <a:ln w="9525">
            <a:noFill/>
            <a:miter lim="800000"/>
            <a:headEnd/>
            <a:tailEnd/>
          </a:ln>
        </p:spPr>
        <p:txBody>
          <a:bodyPr>
            <a:spAutoFit/>
          </a:bodyPr>
          <a:lstStyle/>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p:txBody>
      </p:sp>
      <p:sp>
        <p:nvSpPr>
          <p:cNvPr id="5" name="矩形 4"/>
          <p:cNvSpPr/>
          <p:nvPr/>
        </p:nvSpPr>
        <p:spPr>
          <a:xfrm>
            <a:off x="899592" y="1844824"/>
            <a:ext cx="7632848" cy="4770537"/>
          </a:xfrm>
          <a:prstGeom prst="rect">
            <a:avLst/>
          </a:prstGeom>
        </p:spPr>
        <p:txBody>
          <a:bodyPr wrap="square">
            <a:spAutoFit/>
          </a:bodyPr>
          <a:lstStyle/>
          <a:p>
            <a:r>
              <a:rPr lang="zh-TW" altLang="en-US" sz="2400" b="1" dirty="0" smtClean="0">
                <a:latin typeface="+mn-ea"/>
                <a:ea typeface="+mn-ea"/>
              </a:rPr>
              <a:t>四週變形工時制度（勞基法第</a:t>
            </a:r>
            <a:r>
              <a:rPr lang="en-US" altLang="zh-TW" sz="2400" b="1" dirty="0" smtClean="0">
                <a:latin typeface="+mn-ea"/>
                <a:ea typeface="+mn-ea"/>
              </a:rPr>
              <a:t>30</a:t>
            </a:r>
            <a:r>
              <a:rPr lang="zh-TW" altLang="en-US" sz="2400" b="1" dirty="0" smtClean="0">
                <a:latin typeface="+mn-ea"/>
                <a:ea typeface="+mn-ea"/>
              </a:rPr>
              <a:t>條之</a:t>
            </a:r>
            <a:r>
              <a:rPr lang="en-US" altLang="zh-TW" sz="2400" b="1" dirty="0" smtClean="0">
                <a:latin typeface="+mn-ea"/>
                <a:ea typeface="+mn-ea"/>
              </a:rPr>
              <a:t>1</a:t>
            </a:r>
            <a:r>
              <a:rPr lang="zh-TW" altLang="en-US" sz="2400" b="1" dirty="0" smtClean="0">
                <a:latin typeface="+mn-ea"/>
                <a:ea typeface="+mn-ea"/>
              </a:rPr>
              <a:t>）</a:t>
            </a:r>
          </a:p>
          <a:p>
            <a:endParaRPr lang="en-US" altLang="zh-TW" sz="2000" dirty="0" smtClean="0">
              <a:latin typeface="+mn-ea"/>
              <a:ea typeface="+mn-ea"/>
            </a:endParaRPr>
          </a:p>
          <a:p>
            <a:r>
              <a:rPr lang="zh-TW" altLang="en-US" sz="2000" dirty="0" smtClean="0">
                <a:latin typeface="+mn-ea"/>
                <a:ea typeface="+mn-ea"/>
              </a:rPr>
              <a:t>中央主管機關指定之行業，雇主經工會同意，如事業單位無工會者，經勞資會議同意後，其工作時間得依下列原則變更</a:t>
            </a:r>
            <a:r>
              <a:rPr lang="en-US" altLang="zh-TW" sz="2000" dirty="0" smtClean="0">
                <a:latin typeface="+mn-ea"/>
                <a:ea typeface="+mn-ea"/>
              </a:rPr>
              <a:t>(</a:t>
            </a:r>
            <a:r>
              <a:rPr lang="zh-TW" altLang="en-US" sz="2000" dirty="0" smtClean="0">
                <a:latin typeface="+mn-ea"/>
                <a:ea typeface="+mn-ea"/>
              </a:rPr>
              <a:t>本校工作規則業經報准實施</a:t>
            </a:r>
            <a:r>
              <a:rPr lang="en-US" altLang="zh-TW" sz="2000" dirty="0" smtClean="0">
                <a:latin typeface="+mn-ea"/>
                <a:ea typeface="+mn-ea"/>
              </a:rPr>
              <a:t>)</a:t>
            </a:r>
            <a:r>
              <a:rPr lang="zh-TW" altLang="en-US" sz="2000" dirty="0" smtClean="0">
                <a:latin typeface="+mn-ea"/>
                <a:ea typeface="+mn-ea"/>
              </a:rPr>
              <a:t>：</a:t>
            </a:r>
            <a:endParaRPr lang="en-US" altLang="zh-TW" sz="2000" dirty="0" smtClean="0">
              <a:latin typeface="+mn-ea"/>
              <a:ea typeface="+mn-ea"/>
            </a:endParaRPr>
          </a:p>
          <a:p>
            <a:endParaRPr lang="en-US" altLang="zh-TW" sz="2000" dirty="0" smtClean="0">
              <a:latin typeface="+mn-ea"/>
              <a:ea typeface="+mn-ea"/>
            </a:endParaRPr>
          </a:p>
          <a:p>
            <a:pPr lvl="1"/>
            <a:r>
              <a:rPr lang="en-US" altLang="zh-TW" sz="2000" dirty="0" smtClean="0">
                <a:latin typeface="+mn-ea"/>
                <a:ea typeface="+mn-ea"/>
              </a:rPr>
              <a:t>1.</a:t>
            </a:r>
            <a:r>
              <a:rPr lang="zh-TW" altLang="en-US" sz="2000" dirty="0" smtClean="0">
                <a:latin typeface="+mn-ea"/>
                <a:ea typeface="+mn-ea"/>
              </a:rPr>
              <a:t>四週內正常工作時數分配於其他工作日之時數，每日不得超過</a:t>
            </a:r>
            <a:r>
              <a:rPr lang="en-US" altLang="zh-TW" sz="2000" dirty="0" smtClean="0">
                <a:latin typeface="+mn-ea"/>
                <a:ea typeface="+mn-ea"/>
              </a:rPr>
              <a:t>2</a:t>
            </a:r>
            <a:r>
              <a:rPr lang="zh-TW" altLang="en-US" sz="2000" dirty="0" smtClean="0">
                <a:latin typeface="+mn-ea"/>
                <a:ea typeface="+mn-ea"/>
              </a:rPr>
              <a:t>小時，不受前條第二項至第四項規定之限制。</a:t>
            </a:r>
          </a:p>
          <a:p>
            <a:pPr lvl="1"/>
            <a:r>
              <a:rPr lang="en-US" altLang="zh-TW" sz="2000" dirty="0" smtClean="0">
                <a:latin typeface="+mn-ea"/>
                <a:ea typeface="+mn-ea"/>
              </a:rPr>
              <a:t>2.</a:t>
            </a:r>
            <a:r>
              <a:rPr lang="zh-TW" altLang="en-US" sz="2000" dirty="0" smtClean="0">
                <a:latin typeface="+mn-ea"/>
                <a:ea typeface="+mn-ea"/>
              </a:rPr>
              <a:t>當日正常工作時間達</a:t>
            </a:r>
            <a:r>
              <a:rPr lang="en-US" altLang="zh-TW" sz="2000" dirty="0" smtClean="0">
                <a:latin typeface="+mn-ea"/>
                <a:ea typeface="+mn-ea"/>
              </a:rPr>
              <a:t>10</a:t>
            </a:r>
            <a:r>
              <a:rPr lang="zh-TW" altLang="en-US" sz="2000" dirty="0" smtClean="0">
                <a:latin typeface="+mn-ea"/>
                <a:ea typeface="+mn-ea"/>
              </a:rPr>
              <a:t>小時者，其延長之工作時間不得超過</a:t>
            </a:r>
            <a:r>
              <a:rPr lang="en-US" altLang="zh-TW" sz="2000" dirty="0" smtClean="0">
                <a:latin typeface="+mn-ea"/>
                <a:ea typeface="+mn-ea"/>
              </a:rPr>
              <a:t>2</a:t>
            </a:r>
            <a:r>
              <a:rPr lang="zh-TW" altLang="en-US" sz="2000" dirty="0" smtClean="0">
                <a:latin typeface="+mn-ea"/>
                <a:ea typeface="+mn-ea"/>
              </a:rPr>
              <a:t>小時。</a:t>
            </a:r>
          </a:p>
          <a:p>
            <a:pPr lvl="1"/>
            <a:r>
              <a:rPr lang="en-US" altLang="zh-TW" sz="2000" dirty="0" smtClean="0">
                <a:latin typeface="+mn-ea"/>
                <a:ea typeface="+mn-ea"/>
              </a:rPr>
              <a:t>3.</a:t>
            </a:r>
            <a:r>
              <a:rPr lang="zh-TW" altLang="en-US" sz="2000" dirty="0" smtClean="0">
                <a:latin typeface="+mn-ea"/>
                <a:ea typeface="+mn-ea"/>
              </a:rPr>
              <a:t>女性勞工，除妊娠或哺乳期間者外，於夜間工作，不受第四十九條第一項之限制。但雇主應提供必要之安全衛生設施。</a:t>
            </a:r>
            <a:endParaRPr lang="en-US" altLang="zh-TW" sz="2000" dirty="0" smtClean="0">
              <a:latin typeface="+mn-ea"/>
              <a:ea typeface="+mn-ea"/>
            </a:endParaRPr>
          </a:p>
          <a:p>
            <a:endParaRPr lang="en-US" altLang="zh-TW" sz="2000" dirty="0" smtClean="0">
              <a:latin typeface="+mn-ea"/>
              <a:ea typeface="+mn-ea"/>
            </a:endParaRPr>
          </a:p>
          <a:p>
            <a:r>
              <a:rPr lang="zh-TW" altLang="en-US" sz="2000" dirty="0" smtClean="0">
                <a:latin typeface="+mn-ea"/>
                <a:ea typeface="+mn-ea"/>
              </a:rPr>
              <a:t>★勞委會</a:t>
            </a:r>
            <a:r>
              <a:rPr lang="en-US" altLang="zh-TW" sz="2000" dirty="0" smtClean="0">
                <a:latin typeface="+mn-ea"/>
                <a:ea typeface="+mn-ea"/>
              </a:rPr>
              <a:t>88</a:t>
            </a:r>
            <a:r>
              <a:rPr lang="zh-TW" altLang="en-US" sz="2000" dirty="0" smtClean="0">
                <a:latin typeface="+mn-ea"/>
                <a:ea typeface="+mn-ea"/>
              </a:rPr>
              <a:t>年</a:t>
            </a:r>
            <a:r>
              <a:rPr lang="en-US" altLang="zh-TW" sz="2000" dirty="0" smtClean="0">
                <a:latin typeface="+mn-ea"/>
                <a:ea typeface="+mn-ea"/>
              </a:rPr>
              <a:t>5</a:t>
            </a:r>
            <a:r>
              <a:rPr lang="zh-TW" altLang="en-US" sz="2000" dirty="0" smtClean="0">
                <a:latin typeface="+mn-ea"/>
                <a:ea typeface="+mn-ea"/>
              </a:rPr>
              <a:t>月</a:t>
            </a:r>
            <a:r>
              <a:rPr lang="en-US" altLang="zh-TW" sz="2000" dirty="0" smtClean="0">
                <a:latin typeface="+mn-ea"/>
                <a:ea typeface="+mn-ea"/>
              </a:rPr>
              <a:t>28</a:t>
            </a:r>
            <a:r>
              <a:rPr lang="zh-TW" altLang="en-US" sz="2000" dirty="0" smtClean="0">
                <a:latin typeface="+mn-ea"/>
                <a:ea typeface="+mn-ea"/>
              </a:rPr>
              <a:t>日台</a:t>
            </a:r>
            <a:r>
              <a:rPr lang="en-US" altLang="zh-TW" sz="2000" dirty="0" smtClean="0">
                <a:latin typeface="+mn-ea"/>
                <a:ea typeface="+mn-ea"/>
              </a:rPr>
              <a:t>88</a:t>
            </a:r>
            <a:r>
              <a:rPr lang="zh-TW" altLang="en-US" sz="2000" dirty="0" smtClean="0">
                <a:latin typeface="+mn-ea"/>
                <a:ea typeface="+mn-ea"/>
              </a:rPr>
              <a:t>勞動二字第○二三九四一號函，指定大專院校為勞動基準法第三十條之一之指定行業。</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p:txBody>
          <a:bodyPr/>
          <a:lstStyle/>
          <a:p>
            <a:pPr eaLnBrk="1" hangingPunct="1"/>
            <a:r>
              <a:rPr lang="zh-TW" altLang="en-US" dirty="0" smtClean="0">
                <a:solidFill>
                  <a:schemeClr val="tx1"/>
                </a:solidFill>
                <a:latin typeface="+mn-ea"/>
              </a:rPr>
              <a:t>勞基法工時</a:t>
            </a:r>
            <a:r>
              <a:rPr lang="zh-TW" altLang="en-US" dirty="0" smtClean="0">
                <a:solidFill>
                  <a:schemeClr val="tx1"/>
                </a:solidFill>
              </a:rPr>
              <a:t>說明（四）</a:t>
            </a:r>
          </a:p>
        </p:txBody>
      </p:sp>
      <p:sp>
        <p:nvSpPr>
          <p:cNvPr id="16387" name="文字方塊 5"/>
          <p:cNvSpPr txBox="1">
            <a:spLocks noChangeArrowheads="1"/>
          </p:cNvSpPr>
          <p:nvPr/>
        </p:nvSpPr>
        <p:spPr bwMode="auto">
          <a:xfrm>
            <a:off x="1163638" y="2379663"/>
            <a:ext cx="7272337" cy="1200329"/>
          </a:xfrm>
          <a:prstGeom prst="rect">
            <a:avLst/>
          </a:prstGeom>
          <a:noFill/>
          <a:ln w="9525">
            <a:noFill/>
            <a:miter lim="800000"/>
            <a:headEnd/>
            <a:tailEnd/>
          </a:ln>
        </p:spPr>
        <p:txBody>
          <a:bodyPr>
            <a:spAutoFit/>
          </a:bodyPr>
          <a:lstStyle/>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p:txBody>
      </p:sp>
      <p:sp>
        <p:nvSpPr>
          <p:cNvPr id="5" name="矩形 4"/>
          <p:cNvSpPr/>
          <p:nvPr/>
        </p:nvSpPr>
        <p:spPr>
          <a:xfrm>
            <a:off x="899592" y="2276872"/>
            <a:ext cx="7632848" cy="3539430"/>
          </a:xfrm>
          <a:prstGeom prst="rect">
            <a:avLst/>
          </a:prstGeom>
        </p:spPr>
        <p:txBody>
          <a:bodyPr wrap="square">
            <a:spAutoFit/>
          </a:bodyPr>
          <a:lstStyle/>
          <a:p>
            <a:r>
              <a:rPr lang="zh-TW" altLang="en-US" sz="2400" b="1" dirty="0" smtClean="0">
                <a:latin typeface="+mn-ea"/>
                <a:ea typeface="+mn-ea"/>
              </a:rPr>
              <a:t>延長工時（時段）定義</a:t>
            </a:r>
            <a:r>
              <a:rPr lang="en-US" altLang="zh-TW" sz="2400" b="1" dirty="0" smtClean="0">
                <a:latin typeface="+mn-ea"/>
                <a:ea typeface="+mn-ea"/>
              </a:rPr>
              <a:t>(</a:t>
            </a:r>
            <a:r>
              <a:rPr lang="zh-TW" altLang="en-US" sz="2400" b="1" dirty="0" smtClean="0">
                <a:latin typeface="+mn-ea"/>
                <a:ea typeface="+mn-ea"/>
              </a:rPr>
              <a:t>勞基法第</a:t>
            </a:r>
            <a:r>
              <a:rPr lang="en-US" altLang="zh-TW" sz="2400" b="1" dirty="0" smtClean="0">
                <a:latin typeface="+mn-ea"/>
                <a:ea typeface="+mn-ea"/>
              </a:rPr>
              <a:t>32</a:t>
            </a:r>
            <a:r>
              <a:rPr lang="zh-TW" altLang="en-US" sz="2400" b="1" dirty="0" smtClean="0">
                <a:latin typeface="+mn-ea"/>
                <a:ea typeface="+mn-ea"/>
              </a:rPr>
              <a:t>條</a:t>
            </a:r>
            <a:r>
              <a:rPr lang="en-US" altLang="zh-TW" sz="2400" b="1" dirty="0" smtClean="0">
                <a:latin typeface="+mn-ea"/>
                <a:ea typeface="+mn-ea"/>
              </a:rPr>
              <a:t>)</a:t>
            </a:r>
            <a:endParaRPr lang="en-US" altLang="zh-TW" sz="2400" b="1" dirty="0" smtClean="0">
              <a:latin typeface="+mn-ea"/>
            </a:endParaRPr>
          </a:p>
          <a:p>
            <a:endParaRPr lang="zh-TW" altLang="en-US" sz="2000" b="1" dirty="0" smtClean="0">
              <a:latin typeface="+mn-ea"/>
              <a:ea typeface="+mn-ea"/>
            </a:endParaRPr>
          </a:p>
          <a:p>
            <a:r>
              <a:rPr lang="zh-TW" altLang="en-US" sz="2000" dirty="0" smtClean="0">
                <a:latin typeface="+mn-ea"/>
                <a:ea typeface="+mn-ea"/>
              </a:rPr>
              <a:t></a:t>
            </a:r>
            <a:r>
              <a:rPr lang="en-US" altLang="zh-TW" sz="2000" dirty="0" smtClean="0">
                <a:latin typeface="+mn-ea"/>
                <a:ea typeface="+mn-ea"/>
              </a:rPr>
              <a:t>1.</a:t>
            </a:r>
            <a:r>
              <a:rPr lang="zh-TW" altLang="en-US" sz="2000" dirty="0" smtClean="0">
                <a:latin typeface="+mn-ea"/>
                <a:ea typeface="+mn-ea"/>
              </a:rPr>
              <a:t>每日工作時間超過</a:t>
            </a:r>
            <a:r>
              <a:rPr lang="en-US" altLang="zh-TW" sz="2000" dirty="0" smtClean="0">
                <a:latin typeface="+mn-ea"/>
                <a:ea typeface="+mn-ea"/>
              </a:rPr>
              <a:t>8</a:t>
            </a:r>
            <a:r>
              <a:rPr lang="zh-TW" altLang="en-US" sz="2000" dirty="0" smtClean="0">
                <a:latin typeface="+mn-ea"/>
                <a:ea typeface="+mn-ea"/>
              </a:rPr>
              <a:t>小時之工時。</a:t>
            </a:r>
            <a:endParaRPr lang="en-US" altLang="zh-TW" sz="2000" dirty="0" smtClean="0">
              <a:latin typeface="+mn-ea"/>
              <a:ea typeface="+mn-ea"/>
            </a:endParaRPr>
          </a:p>
          <a:p>
            <a:endParaRPr lang="en-US" altLang="zh-TW" sz="2000" dirty="0" smtClean="0">
              <a:latin typeface="+mn-ea"/>
              <a:ea typeface="+mn-ea"/>
            </a:endParaRPr>
          </a:p>
          <a:p>
            <a:r>
              <a:rPr lang="en-US" altLang="zh-TW" sz="2000" dirty="0" smtClean="0">
                <a:latin typeface="+mn-ea"/>
                <a:ea typeface="+mn-ea"/>
              </a:rPr>
              <a:t>  2.</a:t>
            </a:r>
            <a:r>
              <a:rPr lang="zh-TW" altLang="en-US" sz="2000" dirty="0" smtClean="0">
                <a:latin typeface="+mn-ea"/>
                <a:ea typeface="+mn-ea"/>
              </a:rPr>
              <a:t>每週工作總時數超過</a:t>
            </a:r>
            <a:r>
              <a:rPr lang="en-US" altLang="zh-TW" sz="2000" dirty="0" smtClean="0">
                <a:latin typeface="+mn-ea"/>
                <a:ea typeface="+mn-ea"/>
              </a:rPr>
              <a:t>40</a:t>
            </a:r>
            <a:r>
              <a:rPr lang="zh-TW" altLang="en-US" sz="2000" dirty="0" smtClean="0">
                <a:latin typeface="+mn-ea"/>
                <a:ea typeface="+mn-ea"/>
              </a:rPr>
              <a:t>小時之工時。</a:t>
            </a:r>
            <a:endParaRPr lang="en-US" altLang="zh-TW" sz="2000" dirty="0" smtClean="0">
              <a:latin typeface="+mn-ea"/>
              <a:ea typeface="+mn-ea"/>
            </a:endParaRPr>
          </a:p>
          <a:p>
            <a:endParaRPr lang="en-US" altLang="zh-TW" sz="2000" dirty="0" smtClean="0">
              <a:latin typeface="+mn-ea"/>
              <a:ea typeface="+mn-ea"/>
            </a:endParaRPr>
          </a:p>
          <a:p>
            <a:r>
              <a:rPr lang="zh-TW" altLang="en-US" sz="2000" dirty="0" smtClean="0">
                <a:latin typeface="+mn-ea"/>
                <a:ea typeface="+mn-ea"/>
              </a:rPr>
              <a:t>  </a:t>
            </a:r>
            <a:r>
              <a:rPr lang="en-US" altLang="zh-TW" sz="2000" dirty="0" smtClean="0">
                <a:latin typeface="+mn-ea"/>
                <a:ea typeface="+mn-ea"/>
              </a:rPr>
              <a:t>3.</a:t>
            </a:r>
            <a:r>
              <a:rPr lang="zh-TW" altLang="en-US" sz="2000" dirty="0" smtClean="0">
                <a:latin typeface="+mn-ea"/>
                <a:ea typeface="+mn-ea"/>
              </a:rPr>
              <a:t>依本法第</a:t>
            </a:r>
            <a:r>
              <a:rPr lang="en-US" altLang="zh-TW" sz="2000" dirty="0" smtClean="0">
                <a:latin typeface="+mn-ea"/>
                <a:ea typeface="+mn-ea"/>
              </a:rPr>
              <a:t>30</a:t>
            </a:r>
            <a:r>
              <a:rPr lang="zh-TW" altLang="en-US" sz="2000" dirty="0" smtClean="0">
                <a:latin typeface="+mn-ea"/>
                <a:ea typeface="+mn-ea"/>
              </a:rPr>
              <a:t>條第</a:t>
            </a:r>
            <a:r>
              <a:rPr lang="en-US" altLang="zh-TW" sz="2000" dirty="0" smtClean="0">
                <a:latin typeface="+mn-ea"/>
                <a:ea typeface="+mn-ea"/>
              </a:rPr>
              <a:t>2</a:t>
            </a:r>
            <a:r>
              <a:rPr lang="zh-TW" altLang="en-US" sz="2000" dirty="0" smtClean="0">
                <a:latin typeface="+mn-ea"/>
                <a:ea typeface="+mn-ea"/>
              </a:rPr>
              <a:t>項（二週彈性）、第</a:t>
            </a:r>
            <a:r>
              <a:rPr lang="en-US" altLang="zh-TW" sz="2000" dirty="0" smtClean="0">
                <a:latin typeface="+mn-ea"/>
                <a:ea typeface="+mn-ea"/>
              </a:rPr>
              <a:t>3</a:t>
            </a:r>
            <a:r>
              <a:rPr lang="zh-TW" altLang="en-US" sz="2000" dirty="0" smtClean="0">
                <a:latin typeface="+mn-ea"/>
                <a:ea typeface="+mn-ea"/>
              </a:rPr>
              <a:t>項（八週彈性）或第</a:t>
            </a:r>
            <a:r>
              <a:rPr lang="en-US" altLang="zh-TW" sz="2000" dirty="0" smtClean="0">
                <a:latin typeface="+mn-ea"/>
                <a:ea typeface="+mn-ea"/>
              </a:rPr>
              <a:t>30</a:t>
            </a:r>
            <a:r>
              <a:rPr lang="zh-TW" altLang="en-US" sz="2000" dirty="0" smtClean="0">
                <a:latin typeface="+mn-ea"/>
                <a:ea typeface="+mn-ea"/>
              </a:rPr>
              <a:t>條之</a:t>
            </a:r>
            <a:r>
              <a:rPr lang="en-US" altLang="zh-TW" sz="2000" dirty="0" smtClean="0">
                <a:latin typeface="+mn-ea"/>
                <a:ea typeface="+mn-ea"/>
              </a:rPr>
              <a:t>1</a:t>
            </a:r>
            <a:r>
              <a:rPr lang="zh-TW" altLang="en-US" sz="2000" dirty="0" smtClean="0">
                <a:latin typeface="+mn-ea"/>
                <a:ea typeface="+mn-ea"/>
              </a:rPr>
              <a:t>第</a:t>
            </a:r>
            <a:r>
              <a:rPr lang="en-US" altLang="zh-TW" sz="2000" dirty="0" smtClean="0">
                <a:latin typeface="+mn-ea"/>
                <a:ea typeface="+mn-ea"/>
              </a:rPr>
              <a:t>1</a:t>
            </a:r>
            <a:r>
              <a:rPr lang="zh-TW" altLang="en-US" sz="2000" dirty="0" smtClean="0">
                <a:latin typeface="+mn-ea"/>
                <a:ea typeface="+mn-ea"/>
              </a:rPr>
              <a:t>項第</a:t>
            </a:r>
            <a:r>
              <a:rPr lang="en-US" altLang="zh-TW" sz="2000" dirty="0" smtClean="0">
                <a:latin typeface="+mn-ea"/>
                <a:ea typeface="+mn-ea"/>
              </a:rPr>
              <a:t>1</a:t>
            </a:r>
            <a:r>
              <a:rPr lang="zh-TW" altLang="en-US" sz="2000" dirty="0" smtClean="0">
                <a:latin typeface="+mn-ea"/>
                <a:ea typeface="+mn-ea"/>
              </a:rPr>
              <a:t>款（四週彈性）變更工作時間者，係指超過變更後工作時間之工時。</a:t>
            </a:r>
            <a:endParaRPr lang="en-US" altLang="zh-TW" sz="2000" dirty="0" smtClean="0">
              <a:latin typeface="+mn-ea"/>
              <a:ea typeface="+mn-ea"/>
            </a:endParaRPr>
          </a:p>
          <a:p>
            <a:endParaRPr lang="en-US" altLang="zh-TW" sz="2000" dirty="0" smtClean="0">
              <a:latin typeface="+mn-ea"/>
              <a:ea typeface="+mn-ea"/>
            </a:endParaRPr>
          </a:p>
          <a:p>
            <a:r>
              <a:rPr lang="zh-TW" altLang="en-US" sz="2000" dirty="0" smtClean="0">
                <a:latin typeface="+mn-ea"/>
                <a:ea typeface="+mn-ea"/>
              </a:rPr>
              <a:t></a:t>
            </a:r>
            <a:endParaRPr lang="en-US" altLang="zh-TW" sz="2000" dirty="0" smtClean="0">
              <a:latin typeface="+mn-ea"/>
              <a:ea typeface="+mn-e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p:txBody>
          <a:bodyPr/>
          <a:lstStyle/>
          <a:p>
            <a:pPr eaLnBrk="1" hangingPunct="1"/>
            <a:r>
              <a:rPr lang="zh-TW" altLang="en-US" dirty="0" smtClean="0">
                <a:solidFill>
                  <a:schemeClr val="tx1"/>
                </a:solidFill>
                <a:latin typeface="+mn-ea"/>
              </a:rPr>
              <a:t>勞基法工時</a:t>
            </a:r>
            <a:r>
              <a:rPr lang="zh-TW" altLang="en-US" dirty="0" smtClean="0">
                <a:solidFill>
                  <a:schemeClr val="tx1"/>
                </a:solidFill>
              </a:rPr>
              <a:t>說明（五）</a:t>
            </a:r>
          </a:p>
        </p:txBody>
      </p:sp>
      <p:sp>
        <p:nvSpPr>
          <p:cNvPr id="16387" name="文字方塊 5"/>
          <p:cNvSpPr txBox="1">
            <a:spLocks noChangeArrowheads="1"/>
          </p:cNvSpPr>
          <p:nvPr/>
        </p:nvSpPr>
        <p:spPr bwMode="auto">
          <a:xfrm>
            <a:off x="1163638" y="2379663"/>
            <a:ext cx="7272337" cy="1200329"/>
          </a:xfrm>
          <a:prstGeom prst="rect">
            <a:avLst/>
          </a:prstGeom>
          <a:noFill/>
          <a:ln w="9525">
            <a:noFill/>
            <a:miter lim="800000"/>
            <a:headEnd/>
            <a:tailEnd/>
          </a:ln>
        </p:spPr>
        <p:txBody>
          <a:bodyPr>
            <a:spAutoFit/>
          </a:bodyPr>
          <a:lstStyle/>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p:txBody>
      </p:sp>
      <p:sp>
        <p:nvSpPr>
          <p:cNvPr id="5" name="矩形 4"/>
          <p:cNvSpPr/>
          <p:nvPr/>
        </p:nvSpPr>
        <p:spPr>
          <a:xfrm>
            <a:off x="899592" y="2276872"/>
            <a:ext cx="7632848" cy="4154984"/>
          </a:xfrm>
          <a:prstGeom prst="rect">
            <a:avLst/>
          </a:prstGeom>
        </p:spPr>
        <p:txBody>
          <a:bodyPr wrap="square">
            <a:spAutoFit/>
          </a:bodyPr>
          <a:lstStyle/>
          <a:p>
            <a:r>
              <a:rPr lang="zh-TW" altLang="en-US" sz="2400" b="1" dirty="0" smtClean="0">
                <a:latin typeface="+mn-ea"/>
                <a:ea typeface="+mn-ea"/>
              </a:rPr>
              <a:t>延長工時（一般）</a:t>
            </a:r>
            <a:endParaRPr lang="en-US" altLang="zh-TW" sz="2400" b="1" dirty="0" smtClean="0">
              <a:latin typeface="+mn-ea"/>
              <a:ea typeface="+mn-ea"/>
            </a:endParaRPr>
          </a:p>
          <a:p>
            <a:endParaRPr lang="zh-TW" altLang="en-US" sz="2000" dirty="0" smtClean="0">
              <a:latin typeface="+mn-ea"/>
              <a:ea typeface="+mn-ea"/>
            </a:endParaRPr>
          </a:p>
          <a:p>
            <a:r>
              <a:rPr lang="zh-TW" altLang="en-US" sz="2000" dirty="0" smtClean="0">
                <a:latin typeface="+mn-ea"/>
                <a:ea typeface="+mn-ea"/>
              </a:rPr>
              <a:t>一、要件及程序：</a:t>
            </a:r>
            <a:endParaRPr lang="en-US" altLang="zh-TW" sz="2000" dirty="0" smtClean="0">
              <a:latin typeface="+mn-ea"/>
              <a:ea typeface="+mn-ea"/>
            </a:endParaRPr>
          </a:p>
          <a:p>
            <a:r>
              <a:rPr lang="en-US" altLang="zh-TW" sz="2000" dirty="0" smtClean="0">
                <a:latin typeface="+mn-ea"/>
                <a:ea typeface="+mn-ea"/>
              </a:rPr>
              <a:t>1.</a:t>
            </a:r>
            <a:r>
              <a:rPr lang="zh-TW" altLang="en-US" sz="2000" dirty="0" smtClean="0">
                <a:latin typeface="+mn-ea"/>
                <a:ea typeface="+mn-ea"/>
              </a:rPr>
              <a:t>雇主業務需要</a:t>
            </a:r>
            <a:endParaRPr lang="en-US" altLang="zh-TW" sz="2000" dirty="0" smtClean="0">
              <a:latin typeface="+mn-ea"/>
              <a:ea typeface="+mn-ea"/>
            </a:endParaRPr>
          </a:p>
          <a:p>
            <a:r>
              <a:rPr lang="en-US" altLang="zh-TW" sz="2000" dirty="0" smtClean="0">
                <a:latin typeface="+mn-ea"/>
                <a:ea typeface="+mn-ea"/>
              </a:rPr>
              <a:t>2.</a:t>
            </a:r>
            <a:r>
              <a:rPr lang="zh-TW" altLang="en-US" sz="2000" dirty="0" smtClean="0">
                <a:latin typeface="+mn-ea"/>
                <a:ea typeface="+mn-ea"/>
              </a:rPr>
              <a:t>經勞資會議同意</a:t>
            </a:r>
            <a:r>
              <a:rPr lang="en-US" altLang="zh-TW" sz="2000" dirty="0" smtClean="0">
                <a:latin typeface="+mn-ea"/>
                <a:ea typeface="+mn-ea"/>
              </a:rPr>
              <a:t>(</a:t>
            </a:r>
            <a:r>
              <a:rPr lang="zh-TW" altLang="en-US" sz="2000" dirty="0" smtClean="0">
                <a:latin typeface="+mn-ea"/>
                <a:ea typeface="+mn-ea"/>
              </a:rPr>
              <a:t>本校工作規則業經同意並送勞工局備查在案</a:t>
            </a:r>
            <a:r>
              <a:rPr lang="en-US" altLang="zh-TW" sz="2000" dirty="0" smtClean="0">
                <a:latin typeface="+mn-ea"/>
                <a:ea typeface="+mn-ea"/>
              </a:rPr>
              <a:t>)</a:t>
            </a:r>
          </a:p>
          <a:p>
            <a:r>
              <a:rPr lang="en-US" altLang="zh-TW" sz="2000" dirty="0" smtClean="0">
                <a:latin typeface="+mn-ea"/>
                <a:ea typeface="+mn-ea"/>
              </a:rPr>
              <a:t>3.</a:t>
            </a:r>
            <a:r>
              <a:rPr lang="zh-TW" altLang="en-US" sz="2000" dirty="0" smtClean="0">
                <a:latin typeface="+mn-ea"/>
                <a:ea typeface="+mn-ea"/>
              </a:rPr>
              <a:t>個別勞工同意</a:t>
            </a:r>
            <a:endParaRPr lang="en-US" altLang="zh-TW" sz="2000" dirty="0" smtClean="0">
              <a:latin typeface="+mn-ea"/>
              <a:ea typeface="+mn-ea"/>
            </a:endParaRPr>
          </a:p>
          <a:p>
            <a:endParaRPr lang="zh-TW" altLang="en-US" sz="2000" dirty="0" smtClean="0">
              <a:latin typeface="+mn-ea"/>
              <a:ea typeface="+mn-ea"/>
            </a:endParaRPr>
          </a:p>
          <a:p>
            <a:r>
              <a:rPr lang="zh-TW" altLang="en-US" sz="2000" dirty="0" smtClean="0">
                <a:latin typeface="+mn-ea"/>
                <a:ea typeface="+mn-ea"/>
              </a:rPr>
              <a:t>二、每月上限：</a:t>
            </a:r>
          </a:p>
          <a:p>
            <a:r>
              <a:rPr lang="zh-TW" altLang="en-US" sz="2000" dirty="0" smtClean="0">
                <a:latin typeface="+mn-ea"/>
                <a:ea typeface="+mn-ea"/>
              </a:rPr>
              <a:t>延長工時＋正常工時，一日不得超過</a:t>
            </a:r>
            <a:r>
              <a:rPr lang="en-US" altLang="zh-TW" sz="2000" dirty="0" smtClean="0">
                <a:latin typeface="+mn-ea"/>
                <a:ea typeface="+mn-ea"/>
              </a:rPr>
              <a:t>12</a:t>
            </a:r>
            <a:r>
              <a:rPr lang="zh-TW" altLang="en-US" sz="2000" dirty="0" smtClean="0">
                <a:latin typeface="+mn-ea"/>
                <a:ea typeface="+mn-ea"/>
              </a:rPr>
              <a:t>小時。</a:t>
            </a:r>
          </a:p>
          <a:p>
            <a:r>
              <a:rPr lang="zh-TW" altLang="en-US" sz="2000" dirty="0" smtClean="0">
                <a:latin typeface="+mn-ea"/>
                <a:ea typeface="+mn-ea"/>
              </a:rPr>
              <a:t>延長工時，一個月不得超過</a:t>
            </a:r>
            <a:r>
              <a:rPr lang="en-US" altLang="zh-TW" sz="2000" dirty="0" smtClean="0">
                <a:latin typeface="+mn-ea"/>
                <a:ea typeface="+mn-ea"/>
              </a:rPr>
              <a:t>46</a:t>
            </a:r>
            <a:r>
              <a:rPr lang="zh-TW" altLang="en-US" sz="2000" dirty="0" smtClean="0">
                <a:latin typeface="+mn-ea"/>
                <a:ea typeface="+mn-ea"/>
              </a:rPr>
              <a:t>小時。</a:t>
            </a:r>
            <a:endParaRPr lang="en-US" altLang="zh-TW" sz="2000" dirty="0" smtClean="0">
              <a:latin typeface="+mn-ea"/>
              <a:ea typeface="+mn-ea"/>
            </a:endParaRPr>
          </a:p>
          <a:p>
            <a:endParaRPr lang="en-US" altLang="zh-TW" sz="2000" dirty="0" smtClean="0">
              <a:latin typeface="+mn-ea"/>
              <a:ea typeface="+mn-ea"/>
            </a:endParaRPr>
          </a:p>
          <a:p>
            <a:r>
              <a:rPr lang="zh-TW" altLang="en-US" sz="2000" dirty="0" smtClean="0">
                <a:latin typeface="+mn-ea"/>
                <a:ea typeface="+mn-ea"/>
              </a:rPr>
              <a:t>三、女性勞工，除妊娠或哺乳期間者外，於夜間工作，不受第四十九條第一項之限制。但雇主應提供必要之安全衛生設施。</a:t>
            </a:r>
            <a:endParaRPr lang="en-US" altLang="zh-TW" sz="2000" dirty="0" smtClean="0">
              <a:latin typeface="+mn-ea"/>
              <a:ea typeface="+mn-ea"/>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p:txBody>
          <a:bodyPr/>
          <a:lstStyle/>
          <a:p>
            <a:pPr eaLnBrk="1" hangingPunct="1"/>
            <a:r>
              <a:rPr lang="zh-TW" altLang="en-US" dirty="0" smtClean="0">
                <a:solidFill>
                  <a:schemeClr val="tx1"/>
                </a:solidFill>
                <a:latin typeface="+mn-ea"/>
              </a:rPr>
              <a:t>勞基法工時</a:t>
            </a:r>
            <a:r>
              <a:rPr lang="zh-TW" altLang="en-US" dirty="0" smtClean="0">
                <a:solidFill>
                  <a:schemeClr val="tx1"/>
                </a:solidFill>
              </a:rPr>
              <a:t>說明（六）</a:t>
            </a:r>
          </a:p>
        </p:txBody>
      </p:sp>
      <p:sp>
        <p:nvSpPr>
          <p:cNvPr id="16387" name="文字方塊 5"/>
          <p:cNvSpPr txBox="1">
            <a:spLocks noChangeArrowheads="1"/>
          </p:cNvSpPr>
          <p:nvPr/>
        </p:nvSpPr>
        <p:spPr bwMode="auto">
          <a:xfrm>
            <a:off x="1163638" y="2379663"/>
            <a:ext cx="7272337" cy="1200329"/>
          </a:xfrm>
          <a:prstGeom prst="rect">
            <a:avLst/>
          </a:prstGeom>
          <a:noFill/>
          <a:ln w="9525">
            <a:noFill/>
            <a:miter lim="800000"/>
            <a:headEnd/>
            <a:tailEnd/>
          </a:ln>
        </p:spPr>
        <p:txBody>
          <a:bodyPr>
            <a:spAutoFit/>
          </a:bodyPr>
          <a:lstStyle/>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p:txBody>
      </p:sp>
      <p:sp>
        <p:nvSpPr>
          <p:cNvPr id="5" name="矩形 4"/>
          <p:cNvSpPr/>
          <p:nvPr/>
        </p:nvSpPr>
        <p:spPr>
          <a:xfrm>
            <a:off x="899592" y="2276872"/>
            <a:ext cx="7632848" cy="3539430"/>
          </a:xfrm>
          <a:prstGeom prst="rect">
            <a:avLst/>
          </a:prstGeom>
        </p:spPr>
        <p:txBody>
          <a:bodyPr wrap="square">
            <a:spAutoFit/>
          </a:bodyPr>
          <a:lstStyle/>
          <a:p>
            <a:r>
              <a:rPr lang="zh-TW" altLang="en-US" sz="2400" b="1" dirty="0" smtClean="0">
                <a:latin typeface="+mn-ea"/>
                <a:ea typeface="+mn-ea"/>
              </a:rPr>
              <a:t>延長工時（特殊）</a:t>
            </a:r>
            <a:endParaRPr lang="en-US" altLang="zh-TW" sz="2400" b="1" dirty="0" smtClean="0">
              <a:latin typeface="+mn-ea"/>
              <a:ea typeface="+mn-ea"/>
            </a:endParaRPr>
          </a:p>
          <a:p>
            <a:endParaRPr lang="zh-TW" altLang="en-US" sz="2000" dirty="0" smtClean="0">
              <a:latin typeface="+mn-ea"/>
              <a:ea typeface="+mn-ea"/>
            </a:endParaRPr>
          </a:p>
          <a:p>
            <a:r>
              <a:rPr lang="zh-TW" altLang="en-US" sz="2000" dirty="0" smtClean="0">
                <a:latin typeface="+mn-ea"/>
                <a:ea typeface="+mn-ea"/>
              </a:rPr>
              <a:t>一、要件及程序：</a:t>
            </a:r>
          </a:p>
          <a:p>
            <a:r>
              <a:rPr lang="zh-TW" altLang="en-US" sz="2000" dirty="0" smtClean="0">
                <a:latin typeface="+mn-ea"/>
                <a:ea typeface="+mn-ea"/>
              </a:rPr>
              <a:t></a:t>
            </a:r>
            <a:r>
              <a:rPr lang="en-US" altLang="zh-TW" sz="2000" dirty="0" smtClean="0">
                <a:latin typeface="+mn-ea"/>
                <a:ea typeface="+mn-ea"/>
              </a:rPr>
              <a:t>1.</a:t>
            </a:r>
            <a:r>
              <a:rPr lang="zh-TW" altLang="en-US" sz="2000" dirty="0" smtClean="0">
                <a:latin typeface="+mn-ea"/>
                <a:ea typeface="+mn-ea"/>
              </a:rPr>
              <a:t>因天災、事變或突發事件</a:t>
            </a:r>
          </a:p>
          <a:p>
            <a:r>
              <a:rPr lang="zh-TW" altLang="en-US" sz="2000" dirty="0" smtClean="0">
                <a:latin typeface="+mn-ea"/>
                <a:ea typeface="+mn-ea"/>
              </a:rPr>
              <a:t></a:t>
            </a:r>
            <a:r>
              <a:rPr lang="en-US" altLang="zh-TW" sz="2000" dirty="0" smtClean="0">
                <a:latin typeface="+mn-ea"/>
                <a:ea typeface="+mn-ea"/>
              </a:rPr>
              <a:t>2.</a:t>
            </a:r>
            <a:r>
              <a:rPr lang="zh-TW" altLang="en-US" sz="2000" dirty="0" smtClean="0">
                <a:latin typeface="+mn-ea"/>
                <a:ea typeface="+mn-ea"/>
              </a:rPr>
              <a:t>雇主認有需要</a:t>
            </a:r>
          </a:p>
          <a:p>
            <a:r>
              <a:rPr lang="zh-TW" altLang="en-US" sz="2000" dirty="0" smtClean="0">
                <a:latin typeface="+mn-ea"/>
                <a:ea typeface="+mn-ea"/>
              </a:rPr>
              <a:t></a:t>
            </a:r>
            <a:r>
              <a:rPr lang="en-US" altLang="zh-TW" sz="2000" dirty="0" smtClean="0">
                <a:latin typeface="+mn-ea"/>
                <a:ea typeface="+mn-ea"/>
              </a:rPr>
              <a:t>3.</a:t>
            </a:r>
            <a:r>
              <a:rPr lang="zh-TW" altLang="en-US" sz="2000" dirty="0" smtClean="0">
                <a:latin typeface="+mn-ea"/>
                <a:ea typeface="+mn-ea"/>
              </a:rPr>
              <a:t>延長開始後</a:t>
            </a:r>
            <a:r>
              <a:rPr lang="en-US" altLang="zh-TW" sz="2000" dirty="0" smtClean="0">
                <a:latin typeface="+mn-ea"/>
                <a:ea typeface="+mn-ea"/>
              </a:rPr>
              <a:t>24</a:t>
            </a:r>
            <a:r>
              <a:rPr lang="zh-TW" altLang="en-US" sz="2000" dirty="0" smtClean="0">
                <a:latin typeface="+mn-ea"/>
                <a:ea typeface="+mn-ea"/>
              </a:rPr>
              <a:t>小時內，應報當地主管機關市政府備查。並應於事後另補適當休息時間。</a:t>
            </a:r>
            <a:endParaRPr lang="en-US" altLang="zh-TW" sz="2000" dirty="0" smtClean="0">
              <a:latin typeface="+mn-ea"/>
              <a:ea typeface="+mn-ea"/>
            </a:endParaRPr>
          </a:p>
          <a:p>
            <a:endParaRPr lang="zh-TW" altLang="en-US" sz="2000" dirty="0" smtClean="0">
              <a:latin typeface="+mn-ea"/>
              <a:ea typeface="+mn-ea"/>
            </a:endParaRPr>
          </a:p>
          <a:p>
            <a:r>
              <a:rPr lang="zh-TW" altLang="en-US" sz="2000" dirty="0" smtClean="0">
                <a:latin typeface="+mn-ea"/>
                <a:ea typeface="+mn-ea"/>
              </a:rPr>
              <a:t>二、時間上限：</a:t>
            </a:r>
          </a:p>
          <a:p>
            <a:r>
              <a:rPr lang="zh-TW" altLang="en-US" sz="2000" dirty="0" smtClean="0">
                <a:latin typeface="+mn-ea"/>
                <a:ea typeface="+mn-ea"/>
              </a:rPr>
              <a:t></a:t>
            </a:r>
            <a:r>
              <a:rPr lang="en-US" altLang="zh-TW" sz="2000" dirty="0" smtClean="0">
                <a:latin typeface="+mn-ea"/>
                <a:ea typeface="+mn-ea"/>
              </a:rPr>
              <a:t>1.</a:t>
            </a:r>
            <a:r>
              <a:rPr lang="zh-TW" altLang="en-US" sz="2000" dirty="0" smtClean="0">
                <a:latin typeface="+mn-ea"/>
                <a:ea typeface="+mn-ea"/>
              </a:rPr>
              <a:t>無上限之規定。</a:t>
            </a:r>
          </a:p>
          <a:p>
            <a:r>
              <a:rPr lang="zh-TW" altLang="en-US" sz="2000" dirty="0" smtClean="0">
                <a:latin typeface="+mn-ea"/>
                <a:ea typeface="+mn-ea"/>
              </a:rPr>
              <a:t></a:t>
            </a:r>
            <a:r>
              <a:rPr lang="en-US" altLang="zh-TW" sz="2000" dirty="0" smtClean="0">
                <a:latin typeface="+mn-ea"/>
                <a:ea typeface="+mn-ea"/>
              </a:rPr>
              <a:t>2.</a:t>
            </a:r>
            <a:r>
              <a:rPr lang="zh-TW" altLang="en-US" sz="2000" dirty="0" smtClean="0">
                <a:latin typeface="+mn-ea"/>
                <a:ea typeface="+mn-ea"/>
              </a:rPr>
              <a:t>經報備之特殊延長時數，可不計入每月</a:t>
            </a:r>
            <a:r>
              <a:rPr lang="en-US" altLang="zh-TW" sz="2000" dirty="0" smtClean="0">
                <a:latin typeface="+mn-ea"/>
                <a:ea typeface="+mn-ea"/>
              </a:rPr>
              <a:t>46</a:t>
            </a:r>
            <a:r>
              <a:rPr lang="zh-TW" altLang="en-US" sz="2000" dirty="0" smtClean="0">
                <a:latin typeface="+mn-ea"/>
                <a:ea typeface="+mn-ea"/>
              </a:rPr>
              <a:t>小時額度內。</a:t>
            </a:r>
            <a:endParaRPr lang="en-US" altLang="zh-TW" sz="2000" dirty="0" smtClean="0">
              <a:latin typeface="+mn-ea"/>
              <a:ea typeface="+mn-e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p:txBody>
          <a:bodyPr/>
          <a:lstStyle/>
          <a:p>
            <a:pPr eaLnBrk="1" hangingPunct="1"/>
            <a:r>
              <a:rPr lang="zh-TW" altLang="en-US" dirty="0" smtClean="0">
                <a:solidFill>
                  <a:schemeClr val="tx1"/>
                </a:solidFill>
                <a:latin typeface="+mn-ea"/>
              </a:rPr>
              <a:t>勞基法一例一休</a:t>
            </a:r>
            <a:r>
              <a:rPr lang="zh-TW" altLang="en-US" dirty="0" smtClean="0">
                <a:solidFill>
                  <a:schemeClr val="tx1"/>
                </a:solidFill>
              </a:rPr>
              <a:t>說明（一）</a:t>
            </a:r>
          </a:p>
        </p:txBody>
      </p:sp>
      <p:sp>
        <p:nvSpPr>
          <p:cNvPr id="16387" name="文字方塊 5"/>
          <p:cNvSpPr txBox="1">
            <a:spLocks noChangeArrowheads="1"/>
          </p:cNvSpPr>
          <p:nvPr/>
        </p:nvSpPr>
        <p:spPr bwMode="auto">
          <a:xfrm>
            <a:off x="1163638" y="2379663"/>
            <a:ext cx="7272337" cy="1200329"/>
          </a:xfrm>
          <a:prstGeom prst="rect">
            <a:avLst/>
          </a:prstGeom>
          <a:noFill/>
          <a:ln w="9525">
            <a:noFill/>
            <a:miter lim="800000"/>
            <a:headEnd/>
            <a:tailEnd/>
          </a:ln>
        </p:spPr>
        <p:txBody>
          <a:bodyPr>
            <a:spAutoFit/>
          </a:bodyPr>
          <a:lstStyle/>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p:txBody>
      </p:sp>
      <p:sp>
        <p:nvSpPr>
          <p:cNvPr id="5" name="矩形 4"/>
          <p:cNvSpPr/>
          <p:nvPr/>
        </p:nvSpPr>
        <p:spPr>
          <a:xfrm>
            <a:off x="899592" y="2060848"/>
            <a:ext cx="7632848" cy="4462760"/>
          </a:xfrm>
          <a:prstGeom prst="rect">
            <a:avLst/>
          </a:prstGeom>
        </p:spPr>
        <p:txBody>
          <a:bodyPr wrap="square">
            <a:spAutoFit/>
          </a:bodyPr>
          <a:lstStyle/>
          <a:p>
            <a:r>
              <a:rPr lang="zh-TW" altLang="en-US" sz="2400" b="1" dirty="0" smtClean="0">
                <a:latin typeface="+mn-ea"/>
                <a:ea typeface="+mn-ea"/>
              </a:rPr>
              <a:t>彈性工時</a:t>
            </a:r>
            <a:r>
              <a:rPr lang="en-US" altLang="zh-TW" sz="2400" b="1" dirty="0" smtClean="0">
                <a:latin typeface="+mn-ea"/>
                <a:ea typeface="+mn-ea"/>
              </a:rPr>
              <a:t>V.S.</a:t>
            </a:r>
            <a:r>
              <a:rPr lang="zh-TW" altLang="en-US" sz="2400" b="1" dirty="0" smtClean="0">
                <a:latin typeface="+mn-ea"/>
                <a:ea typeface="+mn-ea"/>
              </a:rPr>
              <a:t>一例一休（勞基法第</a:t>
            </a:r>
            <a:r>
              <a:rPr lang="en-US" altLang="zh-TW" sz="2400" b="1" dirty="0" smtClean="0">
                <a:latin typeface="+mn-ea"/>
                <a:ea typeface="+mn-ea"/>
              </a:rPr>
              <a:t>36</a:t>
            </a:r>
            <a:r>
              <a:rPr lang="zh-TW" altLang="en-US" sz="2400" b="1" dirty="0" smtClean="0">
                <a:latin typeface="+mn-ea"/>
                <a:ea typeface="+mn-ea"/>
              </a:rPr>
              <a:t>條）</a:t>
            </a:r>
            <a:endParaRPr lang="en-US" altLang="zh-TW" sz="2400" b="1" dirty="0" smtClean="0">
              <a:latin typeface="+mn-ea"/>
              <a:ea typeface="+mn-ea"/>
            </a:endParaRPr>
          </a:p>
          <a:p>
            <a:endParaRPr lang="zh-TW" altLang="en-US" sz="2000" dirty="0" smtClean="0">
              <a:latin typeface="+mn-ea"/>
              <a:ea typeface="+mn-ea"/>
            </a:endParaRPr>
          </a:p>
          <a:p>
            <a:r>
              <a:rPr lang="en-US" altLang="zh-TW" sz="2000" dirty="0" smtClean="0">
                <a:latin typeface="+mn-ea"/>
                <a:ea typeface="+mn-ea"/>
              </a:rPr>
              <a:t>1.</a:t>
            </a:r>
            <a:r>
              <a:rPr lang="zh-TW" altLang="en-US" sz="2000" dirty="0" smtClean="0">
                <a:latin typeface="+mn-ea"/>
                <a:ea typeface="+mn-ea"/>
              </a:rPr>
              <a:t>兩週變形工時者</a:t>
            </a:r>
            <a:endParaRPr lang="en-US" altLang="zh-TW" sz="2000" dirty="0" smtClean="0">
              <a:latin typeface="+mn-ea"/>
              <a:ea typeface="+mn-ea"/>
            </a:endParaRPr>
          </a:p>
          <a:p>
            <a:r>
              <a:rPr lang="zh-TW" altLang="en-US" sz="2000" dirty="0" smtClean="0">
                <a:latin typeface="+mn-ea"/>
                <a:ea typeface="+mn-ea"/>
              </a:rPr>
              <a:t>勞工每</a:t>
            </a:r>
            <a:r>
              <a:rPr lang="en-US" altLang="zh-TW" sz="2000" dirty="0" smtClean="0">
                <a:latin typeface="+mn-ea"/>
                <a:ea typeface="+mn-ea"/>
              </a:rPr>
              <a:t>7</a:t>
            </a:r>
            <a:r>
              <a:rPr lang="zh-TW" altLang="en-US" sz="2000" dirty="0" smtClean="0">
                <a:latin typeface="+mn-ea"/>
                <a:ea typeface="+mn-ea"/>
              </a:rPr>
              <a:t>日中至少應有</a:t>
            </a:r>
            <a:r>
              <a:rPr lang="en-US" altLang="zh-TW" sz="2000" dirty="0" smtClean="0">
                <a:latin typeface="+mn-ea"/>
                <a:ea typeface="+mn-ea"/>
              </a:rPr>
              <a:t>1</a:t>
            </a:r>
            <a:r>
              <a:rPr lang="zh-TW" altLang="en-US" sz="2000" dirty="0" smtClean="0">
                <a:latin typeface="+mn-ea"/>
                <a:ea typeface="+mn-ea"/>
              </a:rPr>
              <a:t>日之例假，</a:t>
            </a:r>
            <a:endParaRPr lang="en-US" altLang="zh-TW" sz="2000" dirty="0" smtClean="0">
              <a:latin typeface="+mn-ea"/>
              <a:ea typeface="+mn-ea"/>
            </a:endParaRPr>
          </a:p>
          <a:p>
            <a:r>
              <a:rPr lang="zh-TW" altLang="en-US" sz="2000" dirty="0" smtClean="0">
                <a:latin typeface="+mn-ea"/>
                <a:ea typeface="+mn-ea"/>
              </a:rPr>
              <a:t>每</a:t>
            </a:r>
            <a:r>
              <a:rPr lang="en-US" altLang="zh-TW" sz="2000" dirty="0" smtClean="0">
                <a:latin typeface="+mn-ea"/>
                <a:ea typeface="+mn-ea"/>
              </a:rPr>
              <a:t>2</a:t>
            </a:r>
            <a:r>
              <a:rPr lang="zh-TW" altLang="en-US" sz="2000" dirty="0" smtClean="0">
                <a:latin typeface="+mn-ea"/>
                <a:ea typeface="+mn-ea"/>
              </a:rPr>
              <a:t>週內之例假及休息日至少應有</a:t>
            </a:r>
            <a:r>
              <a:rPr lang="en-US" altLang="zh-TW" sz="2000" dirty="0" smtClean="0">
                <a:latin typeface="+mn-ea"/>
                <a:ea typeface="+mn-ea"/>
              </a:rPr>
              <a:t>4</a:t>
            </a:r>
            <a:r>
              <a:rPr lang="zh-TW" altLang="en-US" sz="2000" dirty="0" smtClean="0">
                <a:latin typeface="+mn-ea"/>
                <a:ea typeface="+mn-ea"/>
              </a:rPr>
              <a:t>日。</a:t>
            </a:r>
          </a:p>
          <a:p>
            <a:endParaRPr lang="en-US" altLang="zh-TW" sz="2000" dirty="0" smtClean="0">
              <a:latin typeface="+mn-ea"/>
              <a:ea typeface="+mn-ea"/>
            </a:endParaRPr>
          </a:p>
          <a:p>
            <a:r>
              <a:rPr lang="en-US" altLang="zh-TW" sz="2000" dirty="0" smtClean="0">
                <a:latin typeface="+mn-ea"/>
                <a:ea typeface="+mn-ea"/>
              </a:rPr>
              <a:t>2.</a:t>
            </a:r>
            <a:r>
              <a:rPr lang="zh-TW" altLang="en-US" sz="2000" dirty="0" smtClean="0">
                <a:latin typeface="+mn-ea"/>
                <a:ea typeface="+mn-ea"/>
              </a:rPr>
              <a:t>四週變形工時者</a:t>
            </a:r>
            <a:endParaRPr lang="en-US" altLang="zh-TW" sz="2000" dirty="0" smtClean="0">
              <a:latin typeface="+mn-ea"/>
              <a:ea typeface="+mn-ea"/>
            </a:endParaRPr>
          </a:p>
          <a:p>
            <a:r>
              <a:rPr lang="zh-TW" altLang="en-US" sz="2000" dirty="0" smtClean="0">
                <a:latin typeface="+mn-ea"/>
                <a:ea typeface="+mn-ea"/>
              </a:rPr>
              <a:t>勞工每</a:t>
            </a:r>
            <a:r>
              <a:rPr lang="en-US" altLang="zh-TW" sz="2000" dirty="0" smtClean="0">
                <a:latin typeface="+mn-ea"/>
                <a:ea typeface="+mn-ea"/>
              </a:rPr>
              <a:t>2</a:t>
            </a:r>
            <a:r>
              <a:rPr lang="zh-TW" altLang="en-US" sz="2000" dirty="0" smtClean="0">
                <a:latin typeface="+mn-ea"/>
                <a:ea typeface="+mn-ea"/>
              </a:rPr>
              <a:t>週內至少應有</a:t>
            </a:r>
            <a:r>
              <a:rPr lang="en-US" altLang="zh-TW" sz="2000" dirty="0" smtClean="0">
                <a:latin typeface="+mn-ea"/>
                <a:ea typeface="+mn-ea"/>
              </a:rPr>
              <a:t>2</a:t>
            </a:r>
            <a:r>
              <a:rPr lang="zh-TW" altLang="en-US" sz="2000" dirty="0" smtClean="0">
                <a:latin typeface="+mn-ea"/>
                <a:ea typeface="+mn-ea"/>
              </a:rPr>
              <a:t>日之例假，</a:t>
            </a:r>
            <a:endParaRPr lang="en-US" altLang="zh-TW" sz="2000" dirty="0" smtClean="0">
              <a:latin typeface="+mn-ea"/>
              <a:ea typeface="+mn-ea"/>
            </a:endParaRPr>
          </a:p>
          <a:p>
            <a:r>
              <a:rPr lang="zh-TW" altLang="en-US" sz="2000" dirty="0" smtClean="0">
                <a:latin typeface="+mn-ea"/>
                <a:ea typeface="+mn-ea"/>
              </a:rPr>
              <a:t>每</a:t>
            </a:r>
            <a:r>
              <a:rPr lang="en-US" altLang="zh-TW" sz="2000" dirty="0" smtClean="0">
                <a:latin typeface="+mn-ea"/>
                <a:ea typeface="+mn-ea"/>
              </a:rPr>
              <a:t>4</a:t>
            </a:r>
            <a:r>
              <a:rPr lang="zh-TW" altLang="en-US" sz="2000" dirty="0" smtClean="0">
                <a:latin typeface="+mn-ea"/>
                <a:ea typeface="+mn-ea"/>
              </a:rPr>
              <a:t>週內之例假及休息日至少應有</a:t>
            </a:r>
            <a:r>
              <a:rPr lang="en-US" altLang="zh-TW" sz="2000" dirty="0" smtClean="0">
                <a:latin typeface="+mn-ea"/>
                <a:ea typeface="+mn-ea"/>
              </a:rPr>
              <a:t>8</a:t>
            </a:r>
            <a:r>
              <a:rPr lang="zh-TW" altLang="en-US" sz="2000" dirty="0" smtClean="0">
                <a:latin typeface="+mn-ea"/>
                <a:ea typeface="+mn-ea"/>
              </a:rPr>
              <a:t>日。</a:t>
            </a:r>
            <a:endParaRPr lang="en-US" altLang="zh-TW" sz="2000" dirty="0" smtClean="0">
              <a:latin typeface="+mn-ea"/>
              <a:ea typeface="+mn-ea"/>
            </a:endParaRPr>
          </a:p>
          <a:p>
            <a:endParaRPr lang="en-US" altLang="zh-TW" sz="2000" dirty="0" smtClean="0">
              <a:latin typeface="+mn-ea"/>
              <a:ea typeface="+mn-ea"/>
            </a:endParaRPr>
          </a:p>
          <a:p>
            <a:r>
              <a:rPr lang="en-US" altLang="zh-TW" sz="2000" dirty="0" smtClean="0">
                <a:latin typeface="+mn-ea"/>
                <a:ea typeface="+mn-ea"/>
              </a:rPr>
              <a:t>3.</a:t>
            </a:r>
            <a:r>
              <a:rPr lang="zh-TW" altLang="en-US" sz="2000" dirty="0" smtClean="0">
                <a:latin typeface="+mn-ea"/>
                <a:ea typeface="+mn-ea"/>
              </a:rPr>
              <a:t>勞工於休息日工作之時間，計入每月延長工作時間總數。</a:t>
            </a:r>
            <a:endParaRPr lang="en-US" altLang="zh-TW" sz="2000" dirty="0" smtClean="0">
              <a:latin typeface="+mn-ea"/>
              <a:ea typeface="+mn-ea"/>
            </a:endParaRPr>
          </a:p>
          <a:p>
            <a:endParaRPr lang="en-US" altLang="zh-TW" sz="2000" dirty="0" smtClean="0">
              <a:latin typeface="+mn-ea"/>
              <a:ea typeface="+mn-ea"/>
            </a:endParaRPr>
          </a:p>
          <a:p>
            <a:r>
              <a:rPr lang="en-US" altLang="zh-TW" sz="2000" dirty="0" smtClean="0">
                <a:latin typeface="+mn-ea"/>
                <a:ea typeface="+mn-ea"/>
              </a:rPr>
              <a:t>4.</a:t>
            </a:r>
            <a:r>
              <a:rPr lang="zh-TW" altLang="en-US" sz="2000" dirty="0" smtClean="0">
                <a:latin typeface="+mn-ea"/>
                <a:ea typeface="+mn-ea"/>
              </a:rPr>
              <a:t>因天災、事變或突發事件者，休息日工作時數不受每月延長工作時間總數</a:t>
            </a:r>
            <a:r>
              <a:rPr lang="en-US" altLang="zh-TW" sz="2000" dirty="0" smtClean="0">
                <a:latin typeface="+mn-ea"/>
                <a:ea typeface="+mn-ea"/>
              </a:rPr>
              <a:t>46</a:t>
            </a:r>
            <a:r>
              <a:rPr lang="zh-TW" altLang="en-US" sz="2000" dirty="0" smtClean="0">
                <a:latin typeface="+mn-ea"/>
                <a:ea typeface="+mn-ea"/>
              </a:rPr>
              <a:t>小時規定限制。</a:t>
            </a:r>
            <a:endParaRPr lang="en-US" altLang="zh-TW" sz="2000" dirty="0" smtClean="0">
              <a:latin typeface="+mn-ea"/>
              <a:ea typeface="+mn-e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p:txBody>
          <a:bodyPr/>
          <a:lstStyle/>
          <a:p>
            <a:pPr eaLnBrk="1" hangingPunct="1"/>
            <a:r>
              <a:rPr lang="zh-TW" altLang="en-US" dirty="0" smtClean="0">
                <a:solidFill>
                  <a:schemeClr val="tx1"/>
                </a:solidFill>
                <a:latin typeface="+mn-ea"/>
              </a:rPr>
              <a:t>勞基法一例一休</a:t>
            </a:r>
            <a:r>
              <a:rPr lang="zh-TW" altLang="en-US" dirty="0" smtClean="0">
                <a:solidFill>
                  <a:schemeClr val="tx1"/>
                </a:solidFill>
              </a:rPr>
              <a:t>說明（二）</a:t>
            </a:r>
          </a:p>
        </p:txBody>
      </p:sp>
      <p:sp>
        <p:nvSpPr>
          <p:cNvPr id="16387" name="文字方塊 5"/>
          <p:cNvSpPr txBox="1">
            <a:spLocks noChangeArrowheads="1"/>
          </p:cNvSpPr>
          <p:nvPr/>
        </p:nvSpPr>
        <p:spPr bwMode="auto">
          <a:xfrm>
            <a:off x="1163638" y="2379663"/>
            <a:ext cx="7272337" cy="1200329"/>
          </a:xfrm>
          <a:prstGeom prst="rect">
            <a:avLst/>
          </a:prstGeom>
          <a:noFill/>
          <a:ln w="9525">
            <a:noFill/>
            <a:miter lim="800000"/>
            <a:headEnd/>
            <a:tailEnd/>
          </a:ln>
        </p:spPr>
        <p:txBody>
          <a:bodyPr>
            <a:spAutoFit/>
          </a:bodyPr>
          <a:lstStyle/>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p:txBody>
      </p:sp>
      <p:sp>
        <p:nvSpPr>
          <p:cNvPr id="5" name="矩形 4"/>
          <p:cNvSpPr/>
          <p:nvPr/>
        </p:nvSpPr>
        <p:spPr>
          <a:xfrm>
            <a:off x="899592" y="2060848"/>
            <a:ext cx="7632848" cy="3847207"/>
          </a:xfrm>
          <a:prstGeom prst="rect">
            <a:avLst/>
          </a:prstGeom>
        </p:spPr>
        <p:txBody>
          <a:bodyPr wrap="square">
            <a:spAutoFit/>
          </a:bodyPr>
          <a:lstStyle/>
          <a:p>
            <a:r>
              <a:rPr lang="zh-TW" altLang="en-US" sz="2400" b="1" dirty="0" smtClean="0">
                <a:latin typeface="+mn-ea"/>
                <a:ea typeface="+mn-ea"/>
              </a:rPr>
              <a:t>一例一休實施應注意事項</a:t>
            </a:r>
            <a:endParaRPr lang="en-US" altLang="zh-TW" sz="2400" b="1" dirty="0" smtClean="0">
              <a:latin typeface="+mn-ea"/>
              <a:ea typeface="+mn-ea"/>
            </a:endParaRPr>
          </a:p>
          <a:p>
            <a:endParaRPr lang="zh-TW" altLang="en-US" sz="2000" dirty="0" smtClean="0">
              <a:latin typeface="+mn-ea"/>
              <a:ea typeface="+mn-ea"/>
            </a:endParaRPr>
          </a:p>
          <a:p>
            <a:r>
              <a:rPr lang="en-US" altLang="zh-TW" sz="2000" dirty="0" smtClean="0">
                <a:latin typeface="+mn-ea"/>
                <a:ea typeface="+mn-ea"/>
              </a:rPr>
              <a:t>1.</a:t>
            </a:r>
            <a:r>
              <a:rPr lang="zh-TW" altLang="en-US" sz="2000" dirty="0" smtClean="0">
                <a:latin typeface="+mn-ea"/>
                <a:ea typeface="+mn-ea"/>
              </a:rPr>
              <a:t>例假及休息日之安排，以每</a:t>
            </a:r>
            <a:r>
              <a:rPr lang="en-US" altLang="zh-TW" sz="2000" dirty="0" smtClean="0">
                <a:latin typeface="+mn-ea"/>
                <a:ea typeface="+mn-ea"/>
              </a:rPr>
              <a:t>7</a:t>
            </a:r>
            <a:r>
              <a:rPr lang="zh-TW" altLang="en-US" sz="2000" dirty="0" smtClean="0">
                <a:latin typeface="+mn-ea"/>
                <a:ea typeface="+mn-ea"/>
              </a:rPr>
              <a:t>日為</a:t>
            </a:r>
            <a:r>
              <a:rPr lang="en-US" altLang="zh-TW" sz="2000" dirty="0" smtClean="0">
                <a:latin typeface="+mn-ea"/>
                <a:ea typeface="+mn-ea"/>
              </a:rPr>
              <a:t>1</a:t>
            </a:r>
            <a:r>
              <a:rPr lang="zh-TW" altLang="en-US" sz="2000" dirty="0" smtClean="0">
                <a:latin typeface="+mn-ea"/>
                <a:ea typeface="+mn-ea"/>
              </a:rPr>
              <a:t>週期，除彈性工時之情況外，每</a:t>
            </a:r>
            <a:r>
              <a:rPr lang="en-US" altLang="zh-TW" sz="2000" dirty="0" smtClean="0">
                <a:latin typeface="+mn-ea"/>
                <a:ea typeface="+mn-ea"/>
              </a:rPr>
              <a:t>1</a:t>
            </a:r>
            <a:r>
              <a:rPr lang="zh-TW" altLang="en-US" sz="2000" dirty="0" smtClean="0">
                <a:latin typeface="+mn-ea"/>
                <a:ea typeface="+mn-ea"/>
              </a:rPr>
              <a:t>週期內應有</a:t>
            </a:r>
            <a:r>
              <a:rPr lang="en-US" altLang="zh-TW" sz="2000" dirty="0" smtClean="0">
                <a:latin typeface="+mn-ea"/>
                <a:ea typeface="+mn-ea"/>
              </a:rPr>
              <a:t>1</a:t>
            </a:r>
            <a:r>
              <a:rPr lang="zh-TW" altLang="en-US" sz="2000" dirty="0" smtClean="0">
                <a:latin typeface="+mn-ea"/>
                <a:ea typeface="+mn-ea"/>
              </a:rPr>
              <a:t>日例假、</a:t>
            </a:r>
            <a:r>
              <a:rPr lang="en-US" altLang="zh-TW" sz="2000" dirty="0" smtClean="0">
                <a:latin typeface="+mn-ea"/>
                <a:ea typeface="+mn-ea"/>
              </a:rPr>
              <a:t>1</a:t>
            </a:r>
            <a:r>
              <a:rPr lang="zh-TW" altLang="en-US" sz="2000" dirty="0" smtClean="0">
                <a:latin typeface="+mn-ea"/>
                <a:ea typeface="+mn-ea"/>
              </a:rPr>
              <a:t>日休息日。</a:t>
            </a:r>
            <a:endParaRPr lang="en-US" altLang="zh-TW" sz="2000" dirty="0" smtClean="0">
              <a:latin typeface="+mn-ea"/>
              <a:ea typeface="+mn-ea"/>
            </a:endParaRPr>
          </a:p>
          <a:p>
            <a:endParaRPr lang="en-US" altLang="zh-TW" sz="2000" dirty="0" smtClean="0">
              <a:latin typeface="+mn-ea"/>
              <a:ea typeface="+mn-ea"/>
            </a:endParaRPr>
          </a:p>
          <a:p>
            <a:r>
              <a:rPr lang="en-US" altLang="zh-TW" sz="2000" dirty="0" smtClean="0">
                <a:latin typeface="+mn-ea"/>
                <a:ea typeface="+mn-ea"/>
              </a:rPr>
              <a:t>2.</a:t>
            </a:r>
            <a:r>
              <a:rPr lang="zh-TW" altLang="en-US" sz="2000" dirty="0" smtClean="0">
                <a:latin typeface="+mn-ea"/>
                <a:ea typeface="+mn-ea"/>
              </a:rPr>
              <a:t>每一週期的起訖，由勞雇雙方議定，並依曆日連續計算，不因跨月而重新起算，且不得任意調動。（以</a:t>
            </a:r>
            <a:r>
              <a:rPr lang="en-US" altLang="zh-TW" sz="2000" dirty="0" smtClean="0">
                <a:latin typeface="+mn-ea"/>
                <a:ea typeface="+mn-ea"/>
              </a:rPr>
              <a:t>106</a:t>
            </a:r>
            <a:r>
              <a:rPr lang="zh-TW" altLang="en-US" sz="2000" dirty="0" smtClean="0">
                <a:latin typeface="+mn-ea"/>
                <a:ea typeface="+mn-ea"/>
              </a:rPr>
              <a:t>年為例，約定以星期日至星期六為一週期，則每週期依序為</a:t>
            </a:r>
            <a:r>
              <a:rPr lang="en-US" altLang="zh-TW" sz="2000" dirty="0" smtClean="0">
                <a:latin typeface="+mn-ea"/>
                <a:ea typeface="+mn-ea"/>
              </a:rPr>
              <a:t>1</a:t>
            </a:r>
            <a:r>
              <a:rPr lang="zh-TW" altLang="en-US" sz="2000" dirty="0" smtClean="0">
                <a:latin typeface="+mn-ea"/>
                <a:ea typeface="+mn-ea"/>
              </a:rPr>
              <a:t>月</a:t>
            </a:r>
            <a:r>
              <a:rPr lang="en-US" altLang="zh-TW" sz="2000" dirty="0" smtClean="0">
                <a:latin typeface="+mn-ea"/>
                <a:ea typeface="+mn-ea"/>
              </a:rPr>
              <a:t>1</a:t>
            </a:r>
            <a:r>
              <a:rPr lang="zh-TW" altLang="en-US" sz="2000" dirty="0" smtClean="0">
                <a:latin typeface="+mn-ea"/>
                <a:ea typeface="+mn-ea"/>
              </a:rPr>
              <a:t>日至</a:t>
            </a:r>
            <a:r>
              <a:rPr lang="en-US" altLang="zh-TW" sz="2000" dirty="0" smtClean="0">
                <a:latin typeface="+mn-ea"/>
                <a:ea typeface="+mn-ea"/>
              </a:rPr>
              <a:t>1</a:t>
            </a:r>
            <a:r>
              <a:rPr lang="zh-TW" altLang="en-US" sz="2000" dirty="0" smtClean="0">
                <a:latin typeface="+mn-ea"/>
                <a:ea typeface="+mn-ea"/>
              </a:rPr>
              <a:t>月</a:t>
            </a:r>
            <a:r>
              <a:rPr lang="en-US" altLang="zh-TW" sz="2000" dirty="0" smtClean="0">
                <a:latin typeface="+mn-ea"/>
                <a:ea typeface="+mn-ea"/>
              </a:rPr>
              <a:t>7</a:t>
            </a:r>
            <a:r>
              <a:rPr lang="zh-TW" altLang="en-US" sz="2000" dirty="0" smtClean="0">
                <a:latin typeface="+mn-ea"/>
                <a:ea typeface="+mn-ea"/>
              </a:rPr>
              <a:t>日。</a:t>
            </a:r>
            <a:r>
              <a:rPr lang="en-US" altLang="zh-TW" sz="2000" dirty="0" smtClean="0">
                <a:latin typeface="+mn-ea"/>
                <a:ea typeface="+mn-ea"/>
              </a:rPr>
              <a:t>)</a:t>
            </a:r>
          </a:p>
          <a:p>
            <a:endParaRPr lang="en-US" altLang="zh-TW" sz="2000" dirty="0" smtClean="0">
              <a:latin typeface="+mn-ea"/>
              <a:ea typeface="+mn-ea"/>
            </a:endParaRPr>
          </a:p>
          <a:p>
            <a:r>
              <a:rPr lang="en-US" altLang="zh-TW" sz="2000" dirty="0" smtClean="0">
                <a:latin typeface="+mn-ea"/>
                <a:ea typeface="+mn-ea"/>
              </a:rPr>
              <a:t>3.</a:t>
            </a:r>
            <a:r>
              <a:rPr lang="zh-TW" altLang="en-US" sz="2000" dirty="0" smtClean="0">
                <a:latin typeface="+mn-ea"/>
                <a:ea typeface="+mn-ea"/>
              </a:rPr>
              <a:t>「例假」及「休息日」得由勞雇雙方於不違反現行規定情形下，依照事業單位營運特性及勞工的需求自行約定，並未限制僅能安排於星期六、日。</a:t>
            </a:r>
            <a:endParaRPr lang="en-US" altLang="zh-TW" sz="2000" dirty="0" smtClean="0">
              <a:latin typeface="+mn-ea"/>
              <a:ea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p:txBody>
          <a:bodyPr/>
          <a:lstStyle/>
          <a:p>
            <a:pPr eaLnBrk="1" hangingPunct="1"/>
            <a:r>
              <a:rPr lang="zh-TW" altLang="en-US" dirty="0" smtClean="0">
                <a:solidFill>
                  <a:schemeClr val="tx1"/>
                </a:solidFill>
                <a:latin typeface="+mn-ea"/>
              </a:rPr>
              <a:t>勞基法一例一休</a:t>
            </a:r>
            <a:r>
              <a:rPr lang="zh-TW" altLang="en-US" dirty="0" smtClean="0">
                <a:solidFill>
                  <a:schemeClr val="tx1"/>
                </a:solidFill>
              </a:rPr>
              <a:t>說明（三）</a:t>
            </a:r>
          </a:p>
        </p:txBody>
      </p:sp>
      <p:sp>
        <p:nvSpPr>
          <p:cNvPr id="16387" name="文字方塊 5"/>
          <p:cNvSpPr txBox="1">
            <a:spLocks noChangeArrowheads="1"/>
          </p:cNvSpPr>
          <p:nvPr/>
        </p:nvSpPr>
        <p:spPr bwMode="auto">
          <a:xfrm>
            <a:off x="1163638" y="2379663"/>
            <a:ext cx="7272337" cy="1200329"/>
          </a:xfrm>
          <a:prstGeom prst="rect">
            <a:avLst/>
          </a:prstGeom>
          <a:noFill/>
          <a:ln w="9525">
            <a:noFill/>
            <a:miter lim="800000"/>
            <a:headEnd/>
            <a:tailEnd/>
          </a:ln>
        </p:spPr>
        <p:txBody>
          <a:bodyPr>
            <a:spAutoFit/>
          </a:bodyPr>
          <a:lstStyle/>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p:txBody>
      </p:sp>
      <p:sp>
        <p:nvSpPr>
          <p:cNvPr id="5" name="矩形 4"/>
          <p:cNvSpPr/>
          <p:nvPr/>
        </p:nvSpPr>
        <p:spPr>
          <a:xfrm>
            <a:off x="899592" y="2060848"/>
            <a:ext cx="7632848" cy="4154984"/>
          </a:xfrm>
          <a:prstGeom prst="rect">
            <a:avLst/>
          </a:prstGeom>
        </p:spPr>
        <p:txBody>
          <a:bodyPr wrap="square">
            <a:spAutoFit/>
          </a:bodyPr>
          <a:lstStyle/>
          <a:p>
            <a:r>
              <a:rPr lang="zh-TW" altLang="en-US" sz="2400" b="1" dirty="0" smtClean="0">
                <a:latin typeface="+mn-ea"/>
                <a:ea typeface="+mn-ea"/>
              </a:rPr>
              <a:t>一例一休實施應注意事項</a:t>
            </a:r>
            <a:endParaRPr lang="en-US" altLang="zh-TW" sz="2400" b="1" dirty="0" smtClean="0">
              <a:latin typeface="+mn-ea"/>
              <a:ea typeface="+mn-ea"/>
            </a:endParaRPr>
          </a:p>
          <a:p>
            <a:endParaRPr lang="zh-TW" altLang="en-US" sz="2000" dirty="0" smtClean="0">
              <a:latin typeface="+mn-ea"/>
              <a:ea typeface="+mn-ea"/>
            </a:endParaRPr>
          </a:p>
          <a:p>
            <a:r>
              <a:rPr lang="en-US" altLang="zh-TW" sz="2000" dirty="0" smtClean="0">
                <a:latin typeface="+mn-ea"/>
                <a:ea typeface="+mn-ea"/>
              </a:rPr>
              <a:t>4.</a:t>
            </a:r>
            <a:r>
              <a:rPr lang="zh-TW" altLang="en-US" sz="2000" dirty="0" smtClean="0">
                <a:latin typeface="+mn-ea"/>
                <a:ea typeface="+mn-ea"/>
              </a:rPr>
              <a:t>如有週間更動之需要，除應與勞工協商合意外，變動時，仍應符合「不得連續工作逾</a:t>
            </a:r>
            <a:r>
              <a:rPr lang="en-US" altLang="zh-TW" sz="2000" dirty="0" smtClean="0">
                <a:latin typeface="+mn-ea"/>
                <a:ea typeface="+mn-ea"/>
              </a:rPr>
              <a:t>6</a:t>
            </a:r>
            <a:r>
              <a:rPr lang="zh-TW" altLang="en-US" sz="2000" dirty="0" smtClean="0">
                <a:latin typeface="+mn-ea"/>
                <a:ea typeface="+mn-ea"/>
              </a:rPr>
              <a:t>日」之「例假」實施要件。</a:t>
            </a:r>
            <a:endParaRPr lang="en-US" altLang="zh-TW" sz="2000" dirty="0" smtClean="0">
              <a:latin typeface="+mn-ea"/>
              <a:ea typeface="+mn-ea"/>
            </a:endParaRPr>
          </a:p>
          <a:p>
            <a:endParaRPr lang="en-US" altLang="zh-TW" sz="2000" dirty="0" smtClean="0">
              <a:latin typeface="+mn-ea"/>
              <a:ea typeface="+mn-ea"/>
            </a:endParaRPr>
          </a:p>
          <a:p>
            <a:r>
              <a:rPr lang="en-US" altLang="zh-TW" sz="2000" dirty="0" smtClean="0">
                <a:latin typeface="+mn-ea"/>
                <a:ea typeface="+mn-ea"/>
              </a:rPr>
              <a:t>5.</a:t>
            </a:r>
            <a:r>
              <a:rPr lang="zh-TW" altLang="en-US" sz="2000" dirty="0" smtClean="0">
                <a:latin typeface="+mn-ea"/>
                <a:ea typeface="+mn-ea"/>
              </a:rPr>
              <a:t>調移後之休息日如再有工作之必要，仍須經勞工同意並應按休息日出勤加成工資的標準給付。另部分工時勞工出勤，如約定每週固定</a:t>
            </a:r>
            <a:r>
              <a:rPr lang="en-US" altLang="zh-TW" sz="2000" dirty="0" smtClean="0">
                <a:latin typeface="+mn-ea"/>
                <a:ea typeface="+mn-ea"/>
              </a:rPr>
              <a:t>6</a:t>
            </a:r>
            <a:r>
              <a:rPr lang="zh-TW" altLang="en-US" sz="2000" dirty="0" smtClean="0">
                <a:latin typeface="+mn-ea"/>
                <a:ea typeface="+mn-ea"/>
              </a:rPr>
              <a:t>天，第</a:t>
            </a:r>
            <a:r>
              <a:rPr lang="en-US" altLang="zh-TW" sz="2000" dirty="0" smtClean="0">
                <a:latin typeface="+mn-ea"/>
                <a:ea typeface="+mn-ea"/>
              </a:rPr>
              <a:t>6</a:t>
            </a:r>
            <a:r>
              <a:rPr lang="zh-TW" altLang="en-US" sz="2000" dirty="0" smtClean="0">
                <a:latin typeface="+mn-ea"/>
                <a:ea typeface="+mn-ea"/>
              </a:rPr>
              <a:t>日即屬休息日出勤，應以加成標準給付工資。</a:t>
            </a:r>
            <a:endParaRPr lang="en-US" altLang="zh-TW" sz="2000" dirty="0" smtClean="0">
              <a:latin typeface="+mn-ea"/>
              <a:ea typeface="+mn-ea"/>
            </a:endParaRPr>
          </a:p>
          <a:p>
            <a:endParaRPr lang="en-US" altLang="zh-TW" sz="2000" dirty="0" smtClean="0">
              <a:latin typeface="+mn-ea"/>
              <a:ea typeface="+mn-ea"/>
            </a:endParaRPr>
          </a:p>
          <a:p>
            <a:r>
              <a:rPr lang="en-US" altLang="zh-TW" sz="2000" dirty="0" smtClean="0">
                <a:latin typeface="+mn-ea"/>
                <a:ea typeface="+mn-ea"/>
              </a:rPr>
              <a:t>6.</a:t>
            </a:r>
            <a:r>
              <a:rPr lang="zh-TW" altLang="en-US" sz="2000" dirty="0" smtClean="0">
                <a:latin typeface="+mn-ea"/>
                <a:ea typeface="+mn-ea"/>
              </a:rPr>
              <a:t>國定假日如有確實需要，可將國定假日調移至其他工作日放假，如有調整，須經勞工同意，非由雇主單方面變更。至個別勞工於休息日出勤，亦應徵得該名勞工同意。</a:t>
            </a:r>
          </a:p>
          <a:p>
            <a:endParaRPr lang="zh-TW" altLang="en-US" sz="2000" dirty="0" smtClean="0">
              <a:latin typeface="+mn-ea"/>
              <a:ea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p:txBody>
          <a:bodyPr/>
          <a:lstStyle/>
          <a:p>
            <a:pPr eaLnBrk="1" hangingPunct="1"/>
            <a:r>
              <a:rPr lang="zh-TW" altLang="en-US" dirty="0" smtClean="0">
                <a:solidFill>
                  <a:schemeClr val="tx1"/>
                </a:solidFill>
                <a:latin typeface="+mn-ea"/>
              </a:rPr>
              <a:t>勞基法特別休假</a:t>
            </a:r>
            <a:r>
              <a:rPr lang="zh-TW" altLang="en-US" dirty="0" smtClean="0">
                <a:solidFill>
                  <a:schemeClr val="tx1"/>
                </a:solidFill>
              </a:rPr>
              <a:t>（一）</a:t>
            </a:r>
          </a:p>
        </p:txBody>
      </p:sp>
      <p:sp>
        <p:nvSpPr>
          <p:cNvPr id="16387" name="文字方塊 5"/>
          <p:cNvSpPr txBox="1">
            <a:spLocks noChangeArrowheads="1"/>
          </p:cNvSpPr>
          <p:nvPr/>
        </p:nvSpPr>
        <p:spPr bwMode="auto">
          <a:xfrm>
            <a:off x="1163638" y="2379663"/>
            <a:ext cx="7272337" cy="1200329"/>
          </a:xfrm>
          <a:prstGeom prst="rect">
            <a:avLst/>
          </a:prstGeom>
          <a:noFill/>
          <a:ln w="9525">
            <a:noFill/>
            <a:miter lim="800000"/>
            <a:headEnd/>
            <a:tailEnd/>
          </a:ln>
        </p:spPr>
        <p:txBody>
          <a:bodyPr>
            <a:spAutoFit/>
          </a:bodyPr>
          <a:lstStyle/>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p:txBody>
      </p:sp>
      <p:sp>
        <p:nvSpPr>
          <p:cNvPr id="5" name="矩形 4"/>
          <p:cNvSpPr/>
          <p:nvPr/>
        </p:nvSpPr>
        <p:spPr>
          <a:xfrm>
            <a:off x="899592" y="2143884"/>
            <a:ext cx="7632848" cy="4216539"/>
          </a:xfrm>
          <a:prstGeom prst="rect">
            <a:avLst/>
          </a:prstGeom>
        </p:spPr>
        <p:txBody>
          <a:bodyPr wrap="square">
            <a:spAutoFit/>
          </a:bodyPr>
          <a:lstStyle/>
          <a:p>
            <a:r>
              <a:rPr lang="zh-TW" altLang="en-US" sz="2400" dirty="0" smtClean="0">
                <a:latin typeface="+mn-ea"/>
                <a:ea typeface="+mn-ea"/>
              </a:rPr>
              <a:t>勞工在同一事業單位繼續工作滿一定期間者，應依下列規定給予</a:t>
            </a:r>
            <a:r>
              <a:rPr lang="zh-TW" altLang="en-US" sz="2400" b="1" dirty="0" smtClean="0">
                <a:latin typeface="+mn-ea"/>
                <a:ea typeface="+mn-ea"/>
              </a:rPr>
              <a:t>特別休假（勞基法第</a:t>
            </a:r>
            <a:r>
              <a:rPr lang="en-US" altLang="zh-TW" sz="2400" b="1" dirty="0" smtClean="0">
                <a:latin typeface="+mn-ea"/>
                <a:ea typeface="+mn-ea"/>
              </a:rPr>
              <a:t>38</a:t>
            </a:r>
            <a:r>
              <a:rPr lang="zh-TW" altLang="en-US" sz="2400" b="1" dirty="0" smtClean="0">
                <a:latin typeface="+mn-ea"/>
                <a:ea typeface="+mn-ea"/>
              </a:rPr>
              <a:t>條）</a:t>
            </a:r>
            <a:r>
              <a:rPr lang="zh-TW" altLang="en-US" sz="2000" dirty="0" smtClean="0">
                <a:latin typeface="+mn-ea"/>
                <a:ea typeface="+mn-ea"/>
              </a:rPr>
              <a:t>：</a:t>
            </a:r>
          </a:p>
          <a:p>
            <a:endParaRPr lang="en-US" altLang="zh-TW" sz="2000" b="1" dirty="0" smtClean="0">
              <a:latin typeface="+mn-ea"/>
              <a:ea typeface="+mn-ea"/>
            </a:endParaRPr>
          </a:p>
          <a:p>
            <a:r>
              <a:rPr lang="zh-TW" altLang="en-US" sz="2000" b="1" dirty="0" smtClean="0">
                <a:latin typeface="+mn-ea"/>
                <a:ea typeface="+mn-ea"/>
              </a:rPr>
              <a:t>    </a:t>
            </a:r>
            <a:r>
              <a:rPr lang="en-US" altLang="zh-TW" sz="2000" b="1" dirty="0" smtClean="0">
                <a:latin typeface="+mn-ea"/>
                <a:ea typeface="+mn-ea"/>
              </a:rPr>
              <a:t>1.</a:t>
            </a:r>
            <a:r>
              <a:rPr lang="zh-TW" altLang="en-US" sz="2000" b="1" dirty="0" smtClean="0">
                <a:latin typeface="+mn-ea"/>
                <a:ea typeface="+mn-ea"/>
              </a:rPr>
              <a:t>六個月以上一年未滿者，三日。</a:t>
            </a:r>
          </a:p>
          <a:p>
            <a:r>
              <a:rPr lang="zh-TW" altLang="en-US" sz="2000" b="1" dirty="0" smtClean="0">
                <a:latin typeface="+mn-ea"/>
                <a:ea typeface="+mn-ea"/>
              </a:rPr>
              <a:t>    </a:t>
            </a:r>
            <a:r>
              <a:rPr lang="en-US" altLang="zh-TW" sz="2000" b="1" dirty="0" smtClean="0">
                <a:latin typeface="+mn-ea"/>
                <a:ea typeface="+mn-ea"/>
              </a:rPr>
              <a:t>2.</a:t>
            </a:r>
            <a:r>
              <a:rPr lang="zh-TW" altLang="en-US" sz="2000" b="1" dirty="0" smtClean="0">
                <a:latin typeface="+mn-ea"/>
                <a:ea typeface="+mn-ea"/>
              </a:rPr>
              <a:t>一年以上二年未滿者，七日。</a:t>
            </a:r>
          </a:p>
          <a:p>
            <a:r>
              <a:rPr lang="zh-TW" altLang="en-US" sz="2000" b="1" dirty="0" smtClean="0">
                <a:latin typeface="+mn-ea"/>
                <a:ea typeface="+mn-ea"/>
              </a:rPr>
              <a:t>    </a:t>
            </a:r>
            <a:r>
              <a:rPr lang="en-US" altLang="zh-TW" sz="2000" b="1" dirty="0" smtClean="0">
                <a:latin typeface="+mn-ea"/>
                <a:ea typeface="+mn-ea"/>
              </a:rPr>
              <a:t>3.</a:t>
            </a:r>
            <a:r>
              <a:rPr lang="zh-TW" altLang="en-US" sz="2000" b="1" dirty="0" smtClean="0">
                <a:latin typeface="+mn-ea"/>
                <a:ea typeface="+mn-ea"/>
              </a:rPr>
              <a:t>二年以上三年未滿者，十日。</a:t>
            </a:r>
          </a:p>
          <a:p>
            <a:r>
              <a:rPr lang="zh-TW" altLang="en-US" sz="2000" b="1" dirty="0" smtClean="0">
                <a:latin typeface="+mn-ea"/>
                <a:ea typeface="+mn-ea"/>
              </a:rPr>
              <a:t>    </a:t>
            </a:r>
            <a:r>
              <a:rPr lang="en-US" altLang="zh-TW" sz="2000" b="1" dirty="0" smtClean="0">
                <a:latin typeface="+mn-ea"/>
                <a:ea typeface="+mn-ea"/>
              </a:rPr>
              <a:t>4.</a:t>
            </a:r>
            <a:r>
              <a:rPr lang="zh-TW" altLang="en-US" sz="2000" b="1" dirty="0" smtClean="0">
                <a:latin typeface="+mn-ea"/>
                <a:ea typeface="+mn-ea"/>
              </a:rPr>
              <a:t>三年以上五年未滿者，每年十四日。</a:t>
            </a:r>
          </a:p>
          <a:p>
            <a:r>
              <a:rPr lang="zh-TW" altLang="en-US" sz="2000" b="1" dirty="0" smtClean="0">
                <a:latin typeface="+mn-ea"/>
                <a:ea typeface="+mn-ea"/>
              </a:rPr>
              <a:t>    </a:t>
            </a:r>
            <a:r>
              <a:rPr lang="en-US" altLang="zh-TW" sz="2000" b="1" dirty="0" smtClean="0">
                <a:latin typeface="+mn-ea"/>
                <a:ea typeface="+mn-ea"/>
              </a:rPr>
              <a:t>5.</a:t>
            </a:r>
            <a:r>
              <a:rPr lang="zh-TW" altLang="en-US" sz="2000" b="1" dirty="0" smtClean="0">
                <a:latin typeface="+mn-ea"/>
                <a:ea typeface="+mn-ea"/>
              </a:rPr>
              <a:t>五年以上十年未滿者，每年十五日。</a:t>
            </a:r>
          </a:p>
          <a:p>
            <a:r>
              <a:rPr lang="zh-TW" altLang="en-US" sz="2000" b="1" dirty="0" smtClean="0">
                <a:latin typeface="+mn-ea"/>
                <a:ea typeface="+mn-ea"/>
              </a:rPr>
              <a:t>    </a:t>
            </a:r>
            <a:r>
              <a:rPr lang="en-US" altLang="zh-TW" sz="2000" b="1" dirty="0" smtClean="0">
                <a:latin typeface="+mn-ea"/>
                <a:ea typeface="+mn-ea"/>
              </a:rPr>
              <a:t>6.</a:t>
            </a:r>
            <a:r>
              <a:rPr lang="zh-TW" altLang="en-US" sz="2000" b="1" dirty="0" smtClean="0">
                <a:latin typeface="+mn-ea"/>
                <a:ea typeface="+mn-ea"/>
              </a:rPr>
              <a:t>十年以上者，每一年加給一日，加至三十日為止。</a:t>
            </a:r>
            <a:endParaRPr lang="en-US" altLang="zh-TW" sz="2000" b="1" dirty="0" smtClean="0">
              <a:latin typeface="+mn-ea"/>
              <a:ea typeface="+mn-ea"/>
            </a:endParaRPr>
          </a:p>
          <a:p>
            <a:endParaRPr lang="zh-TW" altLang="en-US" sz="2000" dirty="0" smtClean="0">
              <a:latin typeface="+mn-ea"/>
              <a:ea typeface="+mn-ea"/>
            </a:endParaRPr>
          </a:p>
          <a:p>
            <a:r>
              <a:rPr lang="zh-TW" altLang="en-US" sz="2000" dirty="0" smtClean="0">
                <a:latin typeface="+mn-ea"/>
                <a:ea typeface="+mn-ea"/>
              </a:rPr>
              <a:t>特別休假期日，由勞工排定之。</a:t>
            </a:r>
          </a:p>
          <a:p>
            <a:r>
              <a:rPr lang="zh-TW" altLang="en-US" sz="2000" dirty="0" smtClean="0">
                <a:latin typeface="+mn-ea"/>
                <a:ea typeface="+mn-ea"/>
              </a:rPr>
              <a:t>但雇主基於企業經營上之急迫需求或勞工因個人因素，得與他方協商調整。</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a:xfrm>
            <a:off x="683568" y="338139"/>
            <a:ext cx="8003232" cy="1002630"/>
          </a:xfrm>
        </p:spPr>
        <p:txBody>
          <a:bodyPr/>
          <a:lstStyle/>
          <a:p>
            <a:pPr eaLnBrk="1" hangingPunct="1"/>
            <a:r>
              <a:rPr lang="zh-TW" altLang="en-US" dirty="0" smtClean="0">
                <a:solidFill>
                  <a:schemeClr val="tx1"/>
                </a:solidFill>
                <a:latin typeface="+mn-ea"/>
              </a:rPr>
              <a:t>勞基法特別休假</a:t>
            </a:r>
            <a:r>
              <a:rPr lang="zh-TW" altLang="en-US" dirty="0" smtClean="0">
                <a:solidFill>
                  <a:schemeClr val="tx1"/>
                </a:solidFill>
              </a:rPr>
              <a:t>（二）</a:t>
            </a:r>
          </a:p>
        </p:txBody>
      </p:sp>
      <p:sp>
        <p:nvSpPr>
          <p:cNvPr id="16387" name="文字方塊 5"/>
          <p:cNvSpPr txBox="1">
            <a:spLocks noChangeArrowheads="1"/>
          </p:cNvSpPr>
          <p:nvPr/>
        </p:nvSpPr>
        <p:spPr bwMode="auto">
          <a:xfrm>
            <a:off x="1163638" y="2379663"/>
            <a:ext cx="7272337" cy="1200329"/>
          </a:xfrm>
          <a:prstGeom prst="rect">
            <a:avLst/>
          </a:prstGeom>
          <a:noFill/>
          <a:ln w="9525">
            <a:noFill/>
            <a:miter lim="800000"/>
            <a:headEnd/>
            <a:tailEnd/>
          </a:ln>
        </p:spPr>
        <p:txBody>
          <a:bodyPr>
            <a:spAutoFit/>
          </a:bodyPr>
          <a:lstStyle/>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p:txBody>
      </p:sp>
      <p:graphicFrame>
        <p:nvGraphicFramePr>
          <p:cNvPr id="4" name="表格 3"/>
          <p:cNvGraphicFramePr>
            <a:graphicFrameLocks noGrp="1"/>
          </p:cNvGraphicFramePr>
          <p:nvPr/>
        </p:nvGraphicFramePr>
        <p:xfrm>
          <a:off x="214282" y="1428736"/>
          <a:ext cx="8643998" cy="5159528"/>
        </p:xfrm>
        <a:graphic>
          <a:graphicData uri="http://schemas.openxmlformats.org/drawingml/2006/table">
            <a:tbl>
              <a:tblPr/>
              <a:tblGrid>
                <a:gridCol w="1071570"/>
                <a:gridCol w="7572428"/>
              </a:tblGrid>
              <a:tr h="1136168">
                <a:tc>
                  <a:txBody>
                    <a:bodyPr/>
                    <a:lstStyle/>
                    <a:p>
                      <a:pPr>
                        <a:spcAft>
                          <a:spcPts val="0"/>
                        </a:spcAft>
                      </a:pPr>
                      <a:r>
                        <a:rPr lang="zh-TW" sz="2400" kern="0" dirty="0" smtClean="0">
                          <a:solidFill>
                            <a:srgbClr val="FF0000"/>
                          </a:solidFill>
                          <a:latin typeface="+mn-ea"/>
                          <a:ea typeface="+mn-ea"/>
                          <a:cs typeface="新細明體"/>
                        </a:rPr>
                        <a:t>案例</a:t>
                      </a:r>
                      <a:endParaRPr lang="zh-TW" sz="2400" kern="100" dirty="0">
                        <a:solidFill>
                          <a:srgbClr val="FF0000"/>
                        </a:solidFill>
                        <a:latin typeface="+mn-ea"/>
                        <a:ea typeface="+mn-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TW" sz="2400" kern="0" dirty="0" smtClean="0">
                          <a:solidFill>
                            <a:srgbClr val="FF0000"/>
                          </a:solidFill>
                          <a:latin typeface="+mn-ea"/>
                          <a:ea typeface="+mn-ea"/>
                          <a:cs typeface="新細明體"/>
                        </a:rPr>
                        <a:t>D</a:t>
                      </a:r>
                      <a:r>
                        <a:rPr lang="zh-TW" sz="2400" kern="0" dirty="0" smtClean="0">
                          <a:solidFill>
                            <a:srgbClr val="FF0000"/>
                          </a:solidFill>
                          <a:latin typeface="+mn-ea"/>
                          <a:ea typeface="+mn-ea"/>
                          <a:cs typeface="新細明體"/>
                        </a:rPr>
                        <a:t>君</a:t>
                      </a:r>
                      <a:r>
                        <a:rPr lang="zh-TW" altLang="en-US" sz="2400" kern="0" dirty="0" smtClean="0">
                          <a:solidFill>
                            <a:srgbClr val="FF0000"/>
                          </a:solidFill>
                          <a:latin typeface="+mn-ea"/>
                          <a:ea typeface="+mn-ea"/>
                          <a:cs typeface="新細明體"/>
                        </a:rPr>
                        <a:t>為本校勞僱型兼任助理，於</a:t>
                      </a:r>
                      <a:r>
                        <a:rPr lang="en-US" altLang="zh-TW" sz="2400" kern="0" dirty="0" smtClean="0">
                          <a:solidFill>
                            <a:srgbClr val="FF0000"/>
                          </a:solidFill>
                          <a:latin typeface="+mn-ea"/>
                          <a:ea typeface="+mn-ea"/>
                          <a:cs typeface="新細明體"/>
                        </a:rPr>
                        <a:t>105</a:t>
                      </a:r>
                      <a:r>
                        <a:rPr lang="zh-TW" altLang="en-US" sz="2400" kern="0" dirty="0" smtClean="0">
                          <a:solidFill>
                            <a:srgbClr val="FF0000"/>
                          </a:solidFill>
                          <a:latin typeface="+mn-ea"/>
                          <a:ea typeface="+mn-ea"/>
                          <a:cs typeface="新細明體"/>
                        </a:rPr>
                        <a:t>年</a:t>
                      </a:r>
                      <a:r>
                        <a:rPr lang="en-US" altLang="zh-TW" sz="2400" kern="0" dirty="0" smtClean="0">
                          <a:solidFill>
                            <a:srgbClr val="FF0000"/>
                          </a:solidFill>
                          <a:latin typeface="+mn-ea"/>
                          <a:ea typeface="+mn-ea"/>
                          <a:cs typeface="新細明體"/>
                        </a:rPr>
                        <a:t>2</a:t>
                      </a:r>
                      <a:r>
                        <a:rPr lang="zh-TW" altLang="en-US" sz="2400" kern="0" dirty="0" smtClean="0">
                          <a:solidFill>
                            <a:srgbClr val="FF0000"/>
                          </a:solidFill>
                          <a:latin typeface="+mn-ea"/>
                          <a:ea typeface="+mn-ea"/>
                          <a:cs typeface="新細明體"/>
                        </a:rPr>
                        <a:t>月</a:t>
                      </a:r>
                      <a:r>
                        <a:rPr lang="en-US" altLang="zh-TW" sz="2400" kern="0" dirty="0" smtClean="0">
                          <a:solidFill>
                            <a:srgbClr val="FF0000"/>
                          </a:solidFill>
                          <a:latin typeface="+mn-ea"/>
                          <a:ea typeface="+mn-ea"/>
                          <a:cs typeface="新細明體"/>
                        </a:rPr>
                        <a:t>1</a:t>
                      </a:r>
                      <a:r>
                        <a:rPr lang="zh-TW" altLang="en-US" sz="2400" kern="0" dirty="0" smtClean="0">
                          <a:solidFill>
                            <a:srgbClr val="FF0000"/>
                          </a:solidFill>
                          <a:latin typeface="+mn-ea"/>
                          <a:ea typeface="+mn-ea"/>
                          <a:cs typeface="新細明體"/>
                        </a:rPr>
                        <a:t>日至</a:t>
                      </a:r>
                      <a:r>
                        <a:rPr lang="en-US" altLang="zh-TW" sz="2400" kern="0" dirty="0" smtClean="0">
                          <a:solidFill>
                            <a:srgbClr val="FF0000"/>
                          </a:solidFill>
                          <a:latin typeface="+mn-ea"/>
                          <a:ea typeface="+mn-ea"/>
                          <a:cs typeface="新細明體"/>
                        </a:rPr>
                        <a:t>7</a:t>
                      </a:r>
                      <a:r>
                        <a:rPr lang="zh-TW" altLang="en-US" sz="2400" kern="0" dirty="0" smtClean="0">
                          <a:solidFill>
                            <a:srgbClr val="FF0000"/>
                          </a:solidFill>
                          <a:latin typeface="+mn-ea"/>
                          <a:ea typeface="+mn-ea"/>
                          <a:cs typeface="新細明體"/>
                        </a:rPr>
                        <a:t>月</a:t>
                      </a:r>
                      <a:r>
                        <a:rPr lang="en-US" altLang="zh-TW" sz="2400" kern="0" dirty="0" smtClean="0">
                          <a:solidFill>
                            <a:srgbClr val="FF0000"/>
                          </a:solidFill>
                          <a:latin typeface="+mn-ea"/>
                          <a:ea typeface="+mn-ea"/>
                          <a:cs typeface="新細明體"/>
                        </a:rPr>
                        <a:t>31</a:t>
                      </a:r>
                      <a:r>
                        <a:rPr lang="zh-TW" altLang="en-US" sz="2400" kern="0" dirty="0" smtClean="0">
                          <a:solidFill>
                            <a:srgbClr val="FF0000"/>
                          </a:solidFill>
                          <a:latin typeface="+mn-ea"/>
                          <a:ea typeface="+mn-ea"/>
                          <a:cs typeface="新細明體"/>
                        </a:rPr>
                        <a:t>日（每月工時</a:t>
                      </a:r>
                      <a:r>
                        <a:rPr lang="en-US" altLang="zh-TW" sz="2400" kern="0" dirty="0" smtClean="0">
                          <a:solidFill>
                            <a:srgbClr val="FF0000"/>
                          </a:solidFill>
                          <a:latin typeface="+mn-ea"/>
                          <a:ea typeface="+mn-ea"/>
                          <a:cs typeface="新細明體"/>
                        </a:rPr>
                        <a:t>30</a:t>
                      </a:r>
                      <a:r>
                        <a:rPr lang="zh-TW" altLang="en-US" sz="2400" kern="0" dirty="0" smtClean="0">
                          <a:solidFill>
                            <a:srgbClr val="FF0000"/>
                          </a:solidFill>
                          <a:latin typeface="+mn-ea"/>
                          <a:ea typeface="+mn-ea"/>
                          <a:cs typeface="新細明體"/>
                        </a:rPr>
                        <a:t>小時）；</a:t>
                      </a:r>
                      <a:r>
                        <a:rPr lang="en-US" altLang="zh-TW" sz="2400" kern="0" dirty="0" smtClean="0">
                          <a:solidFill>
                            <a:srgbClr val="FF0000"/>
                          </a:solidFill>
                          <a:latin typeface="+mn-ea"/>
                          <a:ea typeface="+mn-ea"/>
                          <a:cs typeface="新細明體"/>
                        </a:rPr>
                        <a:t>10</a:t>
                      </a:r>
                      <a:r>
                        <a:rPr lang="zh-TW" altLang="en-US" sz="2400" kern="0" dirty="0" smtClean="0">
                          <a:solidFill>
                            <a:srgbClr val="FF0000"/>
                          </a:solidFill>
                          <a:latin typeface="+mn-ea"/>
                          <a:ea typeface="+mn-ea"/>
                          <a:cs typeface="新細明體"/>
                        </a:rPr>
                        <a:t>月</a:t>
                      </a:r>
                      <a:r>
                        <a:rPr lang="en-US" altLang="zh-TW" sz="2400" kern="0" dirty="0" smtClean="0">
                          <a:solidFill>
                            <a:srgbClr val="FF0000"/>
                          </a:solidFill>
                          <a:latin typeface="+mn-ea"/>
                          <a:ea typeface="+mn-ea"/>
                          <a:cs typeface="新細明體"/>
                        </a:rPr>
                        <a:t>1</a:t>
                      </a:r>
                      <a:r>
                        <a:rPr lang="zh-TW" altLang="en-US" sz="2400" kern="0" dirty="0" smtClean="0">
                          <a:solidFill>
                            <a:srgbClr val="FF0000"/>
                          </a:solidFill>
                          <a:latin typeface="+mn-ea"/>
                          <a:ea typeface="+mn-ea"/>
                          <a:cs typeface="新細明體"/>
                        </a:rPr>
                        <a:t>日至</a:t>
                      </a:r>
                      <a:r>
                        <a:rPr lang="en-US" altLang="zh-TW" sz="2400" kern="0" dirty="0" smtClean="0">
                          <a:solidFill>
                            <a:srgbClr val="FF0000"/>
                          </a:solidFill>
                          <a:latin typeface="+mn-ea"/>
                          <a:ea typeface="+mn-ea"/>
                          <a:cs typeface="新細明體"/>
                        </a:rPr>
                        <a:t>12</a:t>
                      </a:r>
                      <a:r>
                        <a:rPr lang="zh-TW" altLang="en-US" sz="2400" kern="0" dirty="0" smtClean="0">
                          <a:solidFill>
                            <a:srgbClr val="FF0000"/>
                          </a:solidFill>
                          <a:latin typeface="+mn-ea"/>
                          <a:ea typeface="+mn-ea"/>
                          <a:cs typeface="新細明體"/>
                        </a:rPr>
                        <a:t>月</a:t>
                      </a:r>
                      <a:r>
                        <a:rPr lang="en-US" altLang="zh-TW" sz="2400" kern="0" dirty="0" smtClean="0">
                          <a:solidFill>
                            <a:srgbClr val="FF0000"/>
                          </a:solidFill>
                          <a:latin typeface="+mn-ea"/>
                          <a:ea typeface="+mn-ea"/>
                          <a:cs typeface="新細明體"/>
                        </a:rPr>
                        <a:t>31</a:t>
                      </a:r>
                      <a:r>
                        <a:rPr lang="zh-TW" altLang="en-US" sz="2400" kern="0" dirty="0" smtClean="0">
                          <a:solidFill>
                            <a:srgbClr val="FF0000"/>
                          </a:solidFill>
                          <a:latin typeface="+mn-ea"/>
                          <a:ea typeface="+mn-ea"/>
                          <a:cs typeface="新細明體"/>
                        </a:rPr>
                        <a:t>日（每月工時</a:t>
                      </a:r>
                      <a:r>
                        <a:rPr lang="en-US" altLang="zh-TW" sz="2400" kern="0" dirty="0" smtClean="0">
                          <a:solidFill>
                            <a:srgbClr val="FF0000"/>
                          </a:solidFill>
                          <a:latin typeface="+mn-ea"/>
                          <a:ea typeface="+mn-ea"/>
                          <a:cs typeface="新細明體"/>
                        </a:rPr>
                        <a:t>20</a:t>
                      </a:r>
                      <a:r>
                        <a:rPr lang="zh-TW" altLang="en-US" sz="2400" kern="0" dirty="0" smtClean="0">
                          <a:solidFill>
                            <a:srgbClr val="FF0000"/>
                          </a:solidFill>
                          <a:latin typeface="+mn-ea"/>
                          <a:ea typeface="+mn-ea"/>
                          <a:cs typeface="新細明體"/>
                        </a:rPr>
                        <a:t>小時）；</a:t>
                      </a:r>
                      <a:r>
                        <a:rPr lang="zh-TW" sz="2400" kern="0" dirty="0" smtClean="0">
                          <a:solidFill>
                            <a:srgbClr val="FF0000"/>
                          </a:solidFill>
                          <a:latin typeface="+mn-ea"/>
                          <a:ea typeface="+mn-ea"/>
                          <a:cs typeface="新細明體"/>
                        </a:rPr>
                        <a:t>特休</a:t>
                      </a:r>
                      <a:r>
                        <a:rPr lang="zh-TW" altLang="en-US" sz="2400" kern="0" dirty="0" smtClean="0">
                          <a:solidFill>
                            <a:srgbClr val="FF0000"/>
                          </a:solidFill>
                          <a:latin typeface="+mn-ea"/>
                          <a:ea typeface="+mn-ea"/>
                          <a:cs typeface="新細明體"/>
                        </a:rPr>
                        <a:t>計算如下：</a:t>
                      </a:r>
                      <a:endParaRPr lang="zh-TW" sz="2400" kern="100" dirty="0">
                        <a:solidFill>
                          <a:srgbClr val="FF0000"/>
                        </a:solidFill>
                        <a:latin typeface="+mn-ea"/>
                        <a:ea typeface="+mn-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7693">
                <a:tc>
                  <a:txBody>
                    <a:bodyPr/>
                    <a:lstStyle/>
                    <a:p>
                      <a:pPr>
                        <a:spcAft>
                          <a:spcPts val="0"/>
                        </a:spcAft>
                      </a:pPr>
                      <a:r>
                        <a:rPr lang="zh-TW" sz="2800" kern="0" dirty="0">
                          <a:solidFill>
                            <a:srgbClr val="000000"/>
                          </a:solidFill>
                          <a:latin typeface="+mn-ea"/>
                          <a:ea typeface="+mn-ea"/>
                          <a:cs typeface="新細明體"/>
                        </a:rPr>
                        <a:t>說明</a:t>
                      </a:r>
                      <a:endParaRPr lang="zh-TW" sz="2800" kern="100" dirty="0">
                        <a:latin typeface="+mn-ea"/>
                        <a:ea typeface="+mn-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68288" indent="-268288" algn="l">
                        <a:spcAft>
                          <a:spcPts val="0"/>
                        </a:spcAft>
                      </a:pPr>
                      <a:r>
                        <a:rPr lang="en-US" sz="2400" kern="0" dirty="0" smtClean="0">
                          <a:solidFill>
                            <a:srgbClr val="000000"/>
                          </a:solidFill>
                          <a:latin typeface="+mn-ea"/>
                          <a:ea typeface="+mn-ea"/>
                          <a:cs typeface="新細明體"/>
                        </a:rPr>
                        <a:t>1.</a:t>
                      </a:r>
                      <a:r>
                        <a:rPr lang="zh-TW" altLang="en-US" sz="2400" kern="0" dirty="0" smtClean="0">
                          <a:solidFill>
                            <a:srgbClr val="000000"/>
                          </a:solidFill>
                          <a:latin typeface="+mn-ea"/>
                          <a:ea typeface="+mn-ea"/>
                          <a:cs typeface="新細明體"/>
                        </a:rPr>
                        <a:t>部分工時人員特別休假日數，</a:t>
                      </a:r>
                      <a:r>
                        <a:rPr lang="zh-TW" altLang="en-US" sz="2400" kern="1200" dirty="0" smtClean="0">
                          <a:solidFill>
                            <a:schemeClr val="tx1"/>
                          </a:solidFill>
                          <a:latin typeface="+mn-lt"/>
                          <a:ea typeface="+mn-ea"/>
                          <a:cs typeface="+mn-cs"/>
                        </a:rPr>
                        <a:t>依其佔全時人員正常工作時間（每月</a:t>
                      </a:r>
                      <a:r>
                        <a:rPr lang="en-US" altLang="zh-TW" sz="2400" kern="1200" dirty="0" smtClean="0">
                          <a:solidFill>
                            <a:schemeClr val="tx1"/>
                          </a:solidFill>
                          <a:latin typeface="+mn-lt"/>
                          <a:ea typeface="+mn-ea"/>
                          <a:cs typeface="+mn-cs"/>
                        </a:rPr>
                        <a:t>160</a:t>
                      </a:r>
                      <a:r>
                        <a:rPr lang="zh-TW" altLang="en-US" sz="2400" kern="1200" dirty="0" smtClean="0">
                          <a:solidFill>
                            <a:schemeClr val="tx1"/>
                          </a:solidFill>
                          <a:latin typeface="+mn-lt"/>
                          <a:ea typeface="+mn-ea"/>
                          <a:cs typeface="+mn-cs"/>
                        </a:rPr>
                        <a:t>小時）之比例，乘以依法得核給之特休天數計之，如有畸</a:t>
                      </a:r>
                      <a:r>
                        <a:rPr lang="zh-TW" altLang="en-US" sz="2400" kern="0" dirty="0" smtClean="0">
                          <a:solidFill>
                            <a:srgbClr val="000000"/>
                          </a:solidFill>
                          <a:latin typeface="+mn-ea"/>
                          <a:ea typeface="+mn-ea"/>
                          <a:cs typeface="新細明體"/>
                        </a:rPr>
                        <a:t>零工作日數，得以</a:t>
                      </a:r>
                      <a:r>
                        <a:rPr lang="en-US" altLang="zh-TW" sz="2400" kern="0" dirty="0" smtClean="0">
                          <a:solidFill>
                            <a:srgbClr val="000000"/>
                          </a:solidFill>
                          <a:latin typeface="+mn-ea"/>
                          <a:ea typeface="+mn-ea"/>
                          <a:cs typeface="新細明體"/>
                        </a:rPr>
                        <a:t>30</a:t>
                      </a:r>
                      <a:r>
                        <a:rPr lang="zh-TW" altLang="en-US" sz="2400" kern="0" dirty="0" smtClean="0">
                          <a:solidFill>
                            <a:srgbClr val="000000"/>
                          </a:solidFill>
                          <a:latin typeface="+mn-ea"/>
                          <a:ea typeface="+mn-ea"/>
                          <a:cs typeface="新細明體"/>
                        </a:rPr>
                        <a:t>日累計為</a:t>
                      </a:r>
                      <a:r>
                        <a:rPr lang="en-US" altLang="zh-TW" sz="2400" kern="0" dirty="0" smtClean="0">
                          <a:solidFill>
                            <a:srgbClr val="000000"/>
                          </a:solidFill>
                          <a:latin typeface="+mn-ea"/>
                          <a:ea typeface="+mn-ea"/>
                          <a:cs typeface="新細明體"/>
                        </a:rPr>
                        <a:t>1</a:t>
                      </a:r>
                      <a:r>
                        <a:rPr lang="zh-TW" altLang="en-US" sz="2400" kern="0" dirty="0" smtClean="0">
                          <a:solidFill>
                            <a:srgbClr val="000000"/>
                          </a:solidFill>
                          <a:latin typeface="+mn-ea"/>
                          <a:ea typeface="+mn-ea"/>
                          <a:cs typeface="新細明體"/>
                        </a:rPr>
                        <a:t>個月計算。特休未達半日，以半日（</a:t>
                      </a:r>
                      <a:r>
                        <a:rPr lang="en-US" altLang="zh-TW" sz="2400" kern="0" dirty="0" smtClean="0">
                          <a:solidFill>
                            <a:srgbClr val="000000"/>
                          </a:solidFill>
                          <a:latin typeface="+mn-ea"/>
                          <a:ea typeface="+mn-ea"/>
                          <a:cs typeface="新細明體"/>
                        </a:rPr>
                        <a:t>4</a:t>
                      </a:r>
                      <a:r>
                        <a:rPr lang="zh-TW" altLang="en-US" sz="2400" kern="0" dirty="0" smtClean="0">
                          <a:solidFill>
                            <a:srgbClr val="000000"/>
                          </a:solidFill>
                          <a:latin typeface="+mn-ea"/>
                          <a:ea typeface="+mn-ea"/>
                          <a:cs typeface="新細明體"/>
                        </a:rPr>
                        <a:t>小時）計，過半為達一日，以一日計，改發加班費均應覈實計發。</a:t>
                      </a:r>
                      <a:endParaRPr lang="en-US" altLang="zh-TW" sz="2400" kern="0" dirty="0" smtClean="0">
                        <a:solidFill>
                          <a:srgbClr val="000000"/>
                        </a:solidFill>
                        <a:latin typeface="+mn-ea"/>
                        <a:ea typeface="+mn-ea"/>
                        <a:cs typeface="新細明體"/>
                      </a:endParaRPr>
                    </a:p>
                    <a:p>
                      <a:pPr marL="268288" indent="-268288" algn="l">
                        <a:spcAft>
                          <a:spcPts val="0"/>
                        </a:spcAft>
                      </a:pPr>
                      <a:endParaRPr lang="en-US" altLang="zh-TW" sz="2400" kern="0" dirty="0" smtClean="0">
                        <a:solidFill>
                          <a:srgbClr val="000000"/>
                        </a:solidFill>
                        <a:latin typeface="+mn-ea"/>
                        <a:ea typeface="+mn-ea"/>
                        <a:cs typeface="新細明體"/>
                      </a:endParaRPr>
                    </a:p>
                    <a:p>
                      <a:pPr marL="268288" indent="-268288" algn="l">
                        <a:spcAft>
                          <a:spcPts val="0"/>
                        </a:spcAft>
                      </a:pPr>
                      <a:r>
                        <a:rPr lang="en-US" altLang="zh-TW" sz="2400" kern="0" dirty="0" smtClean="0">
                          <a:solidFill>
                            <a:srgbClr val="000000"/>
                          </a:solidFill>
                          <a:latin typeface="+mn-ea"/>
                          <a:ea typeface="+mn-ea"/>
                          <a:cs typeface="新細明體"/>
                        </a:rPr>
                        <a:t>2.</a:t>
                      </a:r>
                      <a:r>
                        <a:rPr lang="zh-TW" altLang="en-US" sz="2400" kern="0" dirty="0" smtClean="0">
                          <a:solidFill>
                            <a:srgbClr val="000000"/>
                          </a:solidFill>
                          <a:latin typeface="+mn-ea"/>
                          <a:ea typeface="+mn-ea"/>
                          <a:cs typeface="新細明體"/>
                        </a:rPr>
                        <a:t>第一段年資滿六個月以上，</a:t>
                      </a:r>
                      <a:r>
                        <a:rPr lang="zh-TW" altLang="en-US" sz="2400" kern="1200" dirty="0" smtClean="0">
                          <a:solidFill>
                            <a:schemeClr val="tx1"/>
                          </a:solidFill>
                          <a:latin typeface="+mn-lt"/>
                          <a:ea typeface="+mn-ea"/>
                          <a:cs typeface="+mn-cs"/>
                        </a:rPr>
                        <a:t>定期契約</a:t>
                      </a:r>
                      <a:r>
                        <a:rPr lang="zh-TW" altLang="en-US" sz="2400" kern="0" dirty="0" smtClean="0">
                          <a:solidFill>
                            <a:srgbClr val="000000"/>
                          </a:solidFill>
                          <a:latin typeface="+mn-ea"/>
                          <a:ea typeface="+mn-ea"/>
                          <a:cs typeface="新細明體"/>
                        </a:rPr>
                        <a:t>期滿離職，第二段年資於首次契約</a:t>
                      </a:r>
                      <a:r>
                        <a:rPr lang="zh-TW" altLang="en-US" sz="2400" kern="1200" dirty="0" smtClean="0">
                          <a:solidFill>
                            <a:schemeClr val="tx1"/>
                          </a:solidFill>
                          <a:latin typeface="+mn-lt"/>
                          <a:ea typeface="+mn-ea"/>
                          <a:cs typeface="+mn-cs"/>
                        </a:rPr>
                        <a:t>屆滿後，逾</a:t>
                      </a:r>
                      <a:r>
                        <a:rPr lang="en-US" altLang="zh-TW" sz="2400" kern="1200" dirty="0" smtClean="0">
                          <a:solidFill>
                            <a:schemeClr val="tx1"/>
                          </a:solidFill>
                          <a:latin typeface="+mn-lt"/>
                          <a:ea typeface="+mn-ea"/>
                          <a:cs typeface="+mn-cs"/>
                        </a:rPr>
                        <a:t>90</a:t>
                      </a:r>
                      <a:r>
                        <a:rPr lang="zh-TW" altLang="en-US" sz="2400" kern="1200" dirty="0" smtClean="0">
                          <a:solidFill>
                            <a:schemeClr val="tx1"/>
                          </a:solidFill>
                          <a:latin typeface="+mn-lt"/>
                          <a:ea typeface="+mn-ea"/>
                          <a:cs typeface="+mn-cs"/>
                        </a:rPr>
                        <a:t>日再聘</a:t>
                      </a:r>
                      <a:r>
                        <a:rPr lang="zh-TW" altLang="en-US" sz="2400" kern="0" dirty="0" smtClean="0">
                          <a:solidFill>
                            <a:srgbClr val="000000"/>
                          </a:solidFill>
                          <a:latin typeface="+mn-ea"/>
                          <a:ea typeface="+mn-ea"/>
                          <a:cs typeface="新細明體"/>
                        </a:rPr>
                        <a:t>，</a:t>
                      </a:r>
                      <a:r>
                        <a:rPr lang="zh-TW" altLang="en-US" sz="2400" kern="1200" dirty="0" smtClean="0">
                          <a:solidFill>
                            <a:schemeClr val="tx1"/>
                          </a:solidFill>
                          <a:latin typeface="+mn-lt"/>
                          <a:ea typeface="+mn-ea"/>
                          <a:cs typeface="+mn-cs"/>
                        </a:rPr>
                        <a:t>前後工作年資得併計，並於</a:t>
                      </a:r>
                      <a:r>
                        <a:rPr lang="en-US" altLang="zh-TW" sz="2400" kern="1200" dirty="0" smtClean="0">
                          <a:solidFill>
                            <a:schemeClr val="tx1"/>
                          </a:solidFill>
                          <a:latin typeface="+mn-lt"/>
                          <a:ea typeface="+mn-ea"/>
                          <a:cs typeface="+mn-cs"/>
                        </a:rPr>
                        <a:t>1051223</a:t>
                      </a:r>
                      <a:r>
                        <a:rPr lang="zh-TW" altLang="en-US" sz="2400" kern="1200" dirty="0" smtClean="0">
                          <a:solidFill>
                            <a:schemeClr val="tx1"/>
                          </a:solidFill>
                          <a:latin typeface="+mn-lt"/>
                          <a:ea typeface="+mn-ea"/>
                          <a:cs typeface="+mn-cs"/>
                        </a:rPr>
                        <a:t>後</a:t>
                      </a:r>
                      <a:r>
                        <a:rPr lang="zh-TW" altLang="en-US" sz="2400" kern="0" dirty="0" smtClean="0">
                          <a:solidFill>
                            <a:srgbClr val="000000"/>
                          </a:solidFill>
                          <a:latin typeface="+mn-ea"/>
                          <a:ea typeface="+mn-ea"/>
                          <a:cs typeface="新細明體"/>
                        </a:rPr>
                        <a:t>實施</a:t>
                      </a:r>
                      <a:r>
                        <a:rPr lang="en-US" altLang="zh-TW" sz="2400" kern="0" dirty="0" smtClean="0">
                          <a:solidFill>
                            <a:srgbClr val="000000"/>
                          </a:solidFill>
                          <a:latin typeface="+mn-ea"/>
                          <a:ea typeface="+mn-ea"/>
                          <a:cs typeface="新細明體"/>
                        </a:rPr>
                        <a:t>1</a:t>
                      </a:r>
                      <a:r>
                        <a:rPr lang="zh-TW" altLang="en-US" sz="2400" kern="0" dirty="0" smtClean="0">
                          <a:solidFill>
                            <a:srgbClr val="000000"/>
                          </a:solidFill>
                          <a:latin typeface="+mn-ea"/>
                          <a:ea typeface="+mn-ea"/>
                          <a:cs typeface="新細明體"/>
                        </a:rPr>
                        <a:t>天特休。未及實施者，改發加班費。</a:t>
                      </a:r>
                      <a:endParaRPr lang="en-US" altLang="zh-TW" sz="2400" kern="0" dirty="0" smtClean="0">
                        <a:solidFill>
                          <a:srgbClr val="000000"/>
                        </a:solidFill>
                        <a:latin typeface="+mn-ea"/>
                        <a:ea typeface="+mn-ea"/>
                        <a:cs typeface="新細明體"/>
                      </a:endParaRPr>
                    </a:p>
                    <a:p>
                      <a:pPr marL="268288" indent="-268288" algn="l">
                        <a:spcAft>
                          <a:spcPts val="0"/>
                        </a:spcAft>
                      </a:pPr>
                      <a:r>
                        <a:rPr lang="zh-TW" altLang="en-US" sz="2400" kern="0" dirty="0" smtClean="0">
                          <a:solidFill>
                            <a:srgbClr val="000000"/>
                          </a:solidFill>
                          <a:latin typeface="+mn-ea"/>
                          <a:ea typeface="+mn-ea"/>
                          <a:cs typeface="新細明體"/>
                        </a:rPr>
                        <a:t>  </a:t>
                      </a:r>
                      <a:r>
                        <a:rPr lang="en-US" altLang="zh-TW" sz="2400" kern="0" dirty="0" smtClean="0">
                          <a:solidFill>
                            <a:srgbClr val="000000"/>
                          </a:solidFill>
                          <a:latin typeface="+mn-ea"/>
                          <a:ea typeface="+mn-ea"/>
                          <a:cs typeface="新細明體"/>
                        </a:rPr>
                        <a:t>3</a:t>
                      </a:r>
                      <a:r>
                        <a:rPr lang="zh-TW" altLang="en-US" sz="2400" kern="0" dirty="0" smtClean="0">
                          <a:solidFill>
                            <a:srgbClr val="000000"/>
                          </a:solidFill>
                          <a:latin typeface="+mn-ea"/>
                          <a:ea typeface="+mn-ea"/>
                          <a:cs typeface="新細明體"/>
                        </a:rPr>
                        <a:t>╳（</a:t>
                      </a:r>
                      <a:r>
                        <a:rPr lang="en-US" altLang="zh-TW" sz="2400" kern="0" dirty="0" smtClean="0">
                          <a:solidFill>
                            <a:srgbClr val="000000"/>
                          </a:solidFill>
                          <a:latin typeface="+mn-ea"/>
                          <a:ea typeface="+mn-ea"/>
                          <a:cs typeface="新細明體"/>
                        </a:rPr>
                        <a:t>30/160</a:t>
                      </a:r>
                      <a:r>
                        <a:rPr lang="zh-TW" altLang="en-US" sz="2400" kern="0" dirty="0" smtClean="0">
                          <a:solidFill>
                            <a:srgbClr val="000000"/>
                          </a:solidFill>
                          <a:latin typeface="+mn-ea"/>
                          <a:ea typeface="+mn-ea"/>
                          <a:cs typeface="新細明體"/>
                        </a:rPr>
                        <a:t>）</a:t>
                      </a:r>
                      <a:r>
                        <a:rPr lang="en-US" altLang="zh-TW" sz="2400" kern="0" dirty="0" smtClean="0">
                          <a:solidFill>
                            <a:srgbClr val="000000"/>
                          </a:solidFill>
                          <a:latin typeface="+mn-ea"/>
                          <a:ea typeface="+mn-ea"/>
                          <a:cs typeface="新細明體"/>
                        </a:rPr>
                        <a:t>=0.56</a:t>
                      </a:r>
                      <a:r>
                        <a:rPr lang="zh-TW" altLang="en-US" sz="2400" kern="0" dirty="0" smtClean="0">
                          <a:solidFill>
                            <a:srgbClr val="000000"/>
                          </a:solidFill>
                          <a:latin typeface="+mn-ea"/>
                          <a:ea typeface="+mn-ea"/>
                          <a:cs typeface="新細明體"/>
                        </a:rPr>
                        <a:t>≒</a:t>
                      </a:r>
                      <a:r>
                        <a:rPr lang="en-US" altLang="zh-TW" sz="2400" kern="0" dirty="0" smtClean="0">
                          <a:solidFill>
                            <a:srgbClr val="000000"/>
                          </a:solidFill>
                          <a:latin typeface="+mn-ea"/>
                          <a:ea typeface="+mn-ea"/>
                          <a:cs typeface="新細明體"/>
                        </a:rPr>
                        <a:t>1</a:t>
                      </a:r>
                      <a:r>
                        <a:rPr lang="zh-TW" altLang="en-US" sz="2400" kern="0" dirty="0" smtClean="0">
                          <a:solidFill>
                            <a:srgbClr val="000000"/>
                          </a:solidFill>
                          <a:latin typeface="+mn-ea"/>
                          <a:ea typeface="+mn-ea"/>
                          <a:cs typeface="新細明體"/>
                        </a:rPr>
                        <a:t> ；或</a:t>
                      </a:r>
                      <a:r>
                        <a:rPr lang="en-US" altLang="zh-TW" sz="2400" kern="0" dirty="0" smtClean="0">
                          <a:solidFill>
                            <a:srgbClr val="000000"/>
                          </a:solidFill>
                          <a:latin typeface="+mn-ea"/>
                          <a:ea typeface="+mn-ea"/>
                          <a:cs typeface="新細明體"/>
                        </a:rPr>
                        <a:t>6</a:t>
                      </a:r>
                      <a:r>
                        <a:rPr lang="zh-TW" altLang="en-US" sz="2400" kern="0" dirty="0" smtClean="0">
                          <a:solidFill>
                            <a:srgbClr val="000000"/>
                          </a:solidFill>
                          <a:latin typeface="+mn-ea"/>
                          <a:ea typeface="+mn-ea"/>
                          <a:cs typeface="新細明體"/>
                        </a:rPr>
                        <a:t>小時特休加班費。</a:t>
                      </a:r>
                      <a:endParaRPr lang="en-US" altLang="zh-TW" sz="2800" kern="0" dirty="0" smtClean="0">
                        <a:solidFill>
                          <a:srgbClr val="000000"/>
                        </a:solidFill>
                        <a:latin typeface="+mn-ea"/>
                        <a:ea typeface="+mn-ea"/>
                        <a:cs typeface="新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2364992136"/>
              </p:ext>
            </p:extLst>
          </p:nvPr>
        </p:nvGraphicFramePr>
        <p:xfrm>
          <a:off x="871538" y="2674938"/>
          <a:ext cx="7408862" cy="3451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標題 2"/>
          <p:cNvSpPr>
            <a:spLocks noGrp="1"/>
          </p:cNvSpPr>
          <p:nvPr>
            <p:ph type="title"/>
          </p:nvPr>
        </p:nvSpPr>
        <p:spPr/>
        <p:txBody>
          <a:bodyPr rtlCol="0">
            <a:normAutofit/>
          </a:bodyPr>
          <a:lstStyle/>
          <a:p>
            <a:pPr eaLnBrk="1" fontAlgn="auto" hangingPunct="1">
              <a:spcAft>
                <a:spcPts val="0"/>
              </a:spcAft>
              <a:defRPr/>
            </a:pPr>
            <a:r>
              <a:rPr lang="zh-TW" altLang="en-US" dirty="0" smtClean="0">
                <a:solidFill>
                  <a:schemeClr val="bg2">
                    <a:lumMod val="25000"/>
                  </a:schemeClr>
                </a:solidFill>
              </a:rPr>
              <a:t>簡報大綱</a:t>
            </a:r>
            <a:endParaRPr lang="zh-TW" altLang="en-US" dirty="0">
              <a:solidFill>
                <a:schemeClr val="bg2">
                  <a:lumMod val="25000"/>
                </a:schemeClr>
              </a:solidFill>
            </a:endParaRPr>
          </a:p>
        </p:txBody>
      </p:sp>
      <p:sp>
        <p:nvSpPr>
          <p:cNvPr id="5" name="文字方塊 4"/>
          <p:cNvSpPr txBox="1">
            <a:spLocks noChangeArrowheads="1"/>
          </p:cNvSpPr>
          <p:nvPr/>
        </p:nvSpPr>
        <p:spPr bwMode="auto">
          <a:xfrm>
            <a:off x="1042988" y="3141663"/>
            <a:ext cx="649287" cy="460375"/>
          </a:xfrm>
          <a:prstGeom prst="rect">
            <a:avLst/>
          </a:prstGeom>
          <a:noFill/>
          <a:ln w="9525">
            <a:noFill/>
            <a:miter lim="800000"/>
            <a:headEnd/>
            <a:tailEnd/>
          </a:ln>
        </p:spPr>
        <p:txBody>
          <a:bodyPr>
            <a:spAutoFit/>
          </a:bodyPr>
          <a:lstStyle/>
          <a:p>
            <a:pPr algn="ctr"/>
            <a:r>
              <a:rPr kumimoji="0" lang="zh-TW" altLang="en-US" sz="2400">
                <a:ea typeface="標楷體" pitchFamily="65" charset="-120"/>
              </a:rPr>
              <a:t>一</a:t>
            </a:r>
          </a:p>
        </p:txBody>
      </p:sp>
      <p:sp>
        <p:nvSpPr>
          <p:cNvPr id="6" name="文字方塊 5"/>
          <p:cNvSpPr txBox="1">
            <a:spLocks noChangeArrowheads="1"/>
          </p:cNvSpPr>
          <p:nvPr/>
        </p:nvSpPr>
        <p:spPr bwMode="auto">
          <a:xfrm>
            <a:off x="1249363" y="4221163"/>
            <a:ext cx="647700" cy="461962"/>
          </a:xfrm>
          <a:prstGeom prst="rect">
            <a:avLst/>
          </a:prstGeom>
          <a:noFill/>
          <a:ln w="9525">
            <a:noFill/>
            <a:miter lim="800000"/>
            <a:headEnd/>
            <a:tailEnd/>
          </a:ln>
        </p:spPr>
        <p:txBody>
          <a:bodyPr>
            <a:spAutoFit/>
          </a:bodyPr>
          <a:lstStyle/>
          <a:p>
            <a:pPr algn="ctr"/>
            <a:r>
              <a:rPr kumimoji="0" lang="zh-TW" altLang="en-US" sz="2400">
                <a:ea typeface="標楷體" pitchFamily="65" charset="-120"/>
              </a:rPr>
              <a:t>二</a:t>
            </a:r>
          </a:p>
        </p:txBody>
      </p:sp>
      <p:sp>
        <p:nvSpPr>
          <p:cNvPr id="7" name="文字方塊 6"/>
          <p:cNvSpPr txBox="1">
            <a:spLocks noChangeArrowheads="1"/>
          </p:cNvSpPr>
          <p:nvPr/>
        </p:nvSpPr>
        <p:spPr bwMode="auto">
          <a:xfrm>
            <a:off x="947738" y="5229225"/>
            <a:ext cx="842962" cy="461963"/>
          </a:xfrm>
          <a:prstGeom prst="rect">
            <a:avLst/>
          </a:prstGeom>
          <a:noFill/>
          <a:ln w="9525">
            <a:noFill/>
            <a:miter lim="800000"/>
            <a:headEnd/>
            <a:tailEnd/>
          </a:ln>
        </p:spPr>
        <p:txBody>
          <a:bodyPr>
            <a:spAutoFit/>
          </a:bodyPr>
          <a:lstStyle/>
          <a:p>
            <a:pPr algn="ctr"/>
            <a:r>
              <a:rPr kumimoji="0" lang="zh-TW" altLang="en-US" sz="2400">
                <a:ea typeface="標楷體" pitchFamily="65" charset="-120"/>
              </a:rPr>
              <a:t>三</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標題 1"/>
          <p:cNvSpPr>
            <a:spLocks noGrp="1"/>
          </p:cNvSpPr>
          <p:nvPr>
            <p:ph type="title"/>
          </p:nvPr>
        </p:nvSpPr>
        <p:spPr>
          <a:xfrm>
            <a:off x="539552" y="476672"/>
            <a:ext cx="8229600" cy="1290637"/>
          </a:xfrm>
        </p:spPr>
        <p:txBody>
          <a:bodyPr/>
          <a:lstStyle/>
          <a:p>
            <a:pPr lvl="0" eaLnBrk="1" hangingPunct="1"/>
            <a:r>
              <a:rPr lang="zh-TW" altLang="en-US" sz="3600" dirty="0">
                <a:solidFill>
                  <a:schemeClr val="bg2">
                    <a:lumMod val="25000"/>
                  </a:schemeClr>
                </a:solidFill>
                <a:latin typeface="+mn-ea"/>
                <a:ea typeface="+mn-ea"/>
              </a:rPr>
              <a:t>本校對</a:t>
            </a:r>
            <a:r>
              <a:rPr lang="zh-TW" altLang="zh-TW" sz="3600" dirty="0">
                <a:solidFill>
                  <a:schemeClr val="bg2">
                    <a:lumMod val="25000"/>
                  </a:schemeClr>
                </a:solidFill>
                <a:latin typeface="+mn-ea"/>
                <a:ea typeface="+mn-ea"/>
              </a:rPr>
              <a:t>一例一休政策</a:t>
            </a:r>
            <a:r>
              <a:rPr lang="zh-TW" altLang="en-US" sz="3600" dirty="0">
                <a:solidFill>
                  <a:schemeClr val="bg2">
                    <a:lumMod val="25000"/>
                  </a:schemeClr>
                </a:solidFill>
                <a:latin typeface="+mn-ea"/>
                <a:ea typeface="+mn-ea"/>
              </a:rPr>
              <a:t>之</a:t>
            </a:r>
            <a:r>
              <a:rPr lang="zh-TW" altLang="en-US" sz="3600" dirty="0" smtClean="0">
                <a:solidFill>
                  <a:schemeClr val="bg2">
                    <a:lumMod val="25000"/>
                  </a:schemeClr>
                </a:solidFill>
                <a:latin typeface="+mn-ea"/>
                <a:ea typeface="+mn-ea"/>
              </a:rPr>
              <a:t>因應（一）</a:t>
            </a:r>
            <a:r>
              <a:rPr lang="en-US" altLang="zh-TW" sz="3600" dirty="0" smtClean="0">
                <a:latin typeface="+mn-ea"/>
                <a:ea typeface="+mn-ea"/>
              </a:rPr>
              <a:t/>
            </a:r>
            <a:br>
              <a:rPr lang="en-US" altLang="zh-TW" sz="3600" dirty="0" smtClean="0">
                <a:latin typeface="+mn-ea"/>
                <a:ea typeface="+mn-ea"/>
              </a:rPr>
            </a:br>
            <a:endParaRPr lang="zh-TW" altLang="en-US" sz="3600" dirty="0" smtClean="0">
              <a:latin typeface="+mn-ea"/>
              <a:ea typeface="+mn-ea"/>
            </a:endParaRPr>
          </a:p>
        </p:txBody>
      </p:sp>
      <p:sp>
        <p:nvSpPr>
          <p:cNvPr id="3" name="直排文字版面配置區 2"/>
          <p:cNvSpPr>
            <a:spLocks noGrp="1"/>
          </p:cNvSpPr>
          <p:nvPr>
            <p:ph type="body" orient="vert" idx="1"/>
          </p:nvPr>
        </p:nvSpPr>
        <p:spPr>
          <a:xfrm>
            <a:off x="251520" y="1628800"/>
            <a:ext cx="8713788" cy="4536504"/>
          </a:xfrm>
          <a:solidFill>
            <a:schemeClr val="accent3">
              <a:lumMod val="40000"/>
              <a:lumOff val="60000"/>
            </a:schemeClr>
          </a:solidFill>
        </p:spPr>
        <p:txBody>
          <a:bodyPr vert="horz" rtlCol="0">
            <a:normAutofit fontScale="85000" lnSpcReduction="10000"/>
          </a:bodyPr>
          <a:lstStyle/>
          <a:p>
            <a:pPr marL="714375" lvl="1" indent="-714375" eaLnBrk="1" fontAlgn="auto" hangingPunct="1">
              <a:lnSpc>
                <a:spcPts val="3120"/>
              </a:lnSpc>
              <a:spcBef>
                <a:spcPts val="0"/>
              </a:spcBef>
              <a:spcAft>
                <a:spcPts val="0"/>
              </a:spcAft>
              <a:buClr>
                <a:schemeClr val="tx2">
                  <a:lumMod val="75000"/>
                </a:schemeClr>
              </a:buClr>
              <a:buNone/>
              <a:defRPr/>
            </a:pPr>
            <a:endParaRPr lang="en-US" altLang="zh-TW" sz="28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r>
              <a:rPr lang="zh-TW" altLang="en-US" sz="2800" dirty="0" smtClean="0">
                <a:solidFill>
                  <a:schemeClr val="tx1"/>
                </a:solidFill>
                <a:latin typeface="+mn-ea"/>
              </a:rPr>
              <a:t>一、為配合勞動法令自</a:t>
            </a:r>
            <a:r>
              <a:rPr lang="en-US" altLang="zh-TW" sz="2800" dirty="0" smtClean="0">
                <a:solidFill>
                  <a:schemeClr val="tx1"/>
                </a:solidFill>
                <a:latin typeface="+mn-ea"/>
              </a:rPr>
              <a:t>105</a:t>
            </a:r>
            <a:r>
              <a:rPr lang="zh-TW" altLang="en-US" sz="2800" dirty="0" smtClean="0">
                <a:solidFill>
                  <a:schemeClr val="tx1"/>
                </a:solidFill>
                <a:latin typeface="+mn-ea"/>
              </a:rPr>
              <a:t>年</a:t>
            </a:r>
            <a:r>
              <a:rPr lang="en-US" altLang="zh-TW" sz="2800" dirty="0" smtClean="0">
                <a:solidFill>
                  <a:schemeClr val="tx1"/>
                </a:solidFill>
                <a:latin typeface="+mn-ea"/>
              </a:rPr>
              <a:t>12</a:t>
            </a:r>
            <a:r>
              <a:rPr lang="zh-TW" altLang="en-US" sz="2800" dirty="0" smtClean="0">
                <a:solidFill>
                  <a:schemeClr val="tx1"/>
                </a:solidFill>
                <a:latin typeface="+mn-ea"/>
              </a:rPr>
              <a:t>月</a:t>
            </a:r>
            <a:r>
              <a:rPr lang="en-US" altLang="zh-TW" sz="2800" dirty="0" smtClean="0">
                <a:solidFill>
                  <a:schemeClr val="tx1"/>
                </a:solidFill>
                <a:latin typeface="+mn-ea"/>
              </a:rPr>
              <a:t>23</a:t>
            </a:r>
            <a:r>
              <a:rPr lang="zh-TW" altLang="en-US" sz="2800" dirty="0" smtClean="0">
                <a:solidFill>
                  <a:schemeClr val="tx1"/>
                </a:solidFill>
                <a:latin typeface="+mn-ea"/>
              </a:rPr>
              <a:t>日起實施一例一休，並兼顧校務及課務安排之需，適用本校正常辦公時間班別者，原則上排定星期六、星期日為法定休息日及例假日。（約定</a:t>
            </a:r>
            <a:r>
              <a:rPr lang="en-US" altLang="zh-TW" sz="2800" dirty="0" smtClean="0">
                <a:solidFill>
                  <a:schemeClr val="tx1"/>
                </a:solidFill>
                <a:latin typeface="+mn-ea"/>
              </a:rPr>
              <a:t>1060101[</a:t>
            </a:r>
            <a:r>
              <a:rPr lang="zh-TW" altLang="en-US" sz="2800" dirty="0" smtClean="0">
                <a:solidFill>
                  <a:schemeClr val="tx1"/>
                </a:solidFill>
                <a:latin typeface="+mn-ea"/>
              </a:rPr>
              <a:t>日</a:t>
            </a:r>
            <a:r>
              <a:rPr lang="en-US" altLang="zh-TW" sz="2800" dirty="0" smtClean="0">
                <a:solidFill>
                  <a:schemeClr val="tx1"/>
                </a:solidFill>
                <a:latin typeface="+mn-ea"/>
              </a:rPr>
              <a:t>]-1060107[</a:t>
            </a:r>
            <a:r>
              <a:rPr lang="zh-TW" altLang="en-US" sz="2800" dirty="0" smtClean="0">
                <a:solidFill>
                  <a:schemeClr val="tx1"/>
                </a:solidFill>
                <a:latin typeface="+mn-ea"/>
              </a:rPr>
              <a:t>六</a:t>
            </a:r>
            <a:r>
              <a:rPr lang="en-US" altLang="zh-TW" sz="2800" dirty="0" smtClean="0">
                <a:solidFill>
                  <a:schemeClr val="tx1"/>
                </a:solidFill>
                <a:latin typeface="+mn-ea"/>
              </a:rPr>
              <a:t>]</a:t>
            </a:r>
            <a:r>
              <a:rPr lang="zh-TW" altLang="en-US" sz="2800" dirty="0" smtClean="0">
                <a:solidFill>
                  <a:schemeClr val="tx1"/>
                </a:solidFill>
                <a:latin typeface="+mn-ea"/>
              </a:rPr>
              <a:t>，為</a:t>
            </a:r>
            <a:r>
              <a:rPr lang="en-US" altLang="zh-TW" sz="2800" dirty="0" smtClean="0">
                <a:solidFill>
                  <a:schemeClr val="tx1"/>
                </a:solidFill>
                <a:latin typeface="+mn-ea"/>
              </a:rPr>
              <a:t>106</a:t>
            </a:r>
            <a:r>
              <a:rPr lang="zh-TW" altLang="en-US" sz="2800" dirty="0" smtClean="0">
                <a:solidFill>
                  <a:schemeClr val="tx1"/>
                </a:solidFill>
                <a:latin typeface="+mn-ea"/>
              </a:rPr>
              <a:t>年第</a:t>
            </a:r>
            <a:r>
              <a:rPr lang="en-US" altLang="zh-TW" sz="2800" dirty="0" smtClean="0">
                <a:solidFill>
                  <a:schemeClr val="tx1"/>
                </a:solidFill>
                <a:latin typeface="+mn-ea"/>
              </a:rPr>
              <a:t>1</a:t>
            </a:r>
            <a:r>
              <a:rPr lang="zh-TW" altLang="en-US" sz="2800" dirty="0" smtClean="0">
                <a:solidFill>
                  <a:schemeClr val="tx1"/>
                </a:solidFill>
                <a:latin typeface="+mn-ea"/>
              </a:rPr>
              <a:t>週。）</a:t>
            </a:r>
            <a:endParaRPr lang="en-US" altLang="zh-TW" sz="28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endParaRPr lang="en-US" altLang="zh-TW" sz="28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r>
              <a:rPr lang="zh-TW" altLang="en-US" sz="2800" dirty="0" smtClean="0">
                <a:solidFill>
                  <a:schemeClr val="tx1"/>
                </a:solidFill>
                <a:latin typeface="+mn-ea"/>
              </a:rPr>
              <a:t>二、遇星期六</a:t>
            </a:r>
            <a:r>
              <a:rPr lang="en-US" altLang="zh-TW" sz="2800" dirty="0" smtClean="0">
                <a:solidFill>
                  <a:schemeClr val="tx1"/>
                </a:solidFill>
                <a:latin typeface="+mn-ea"/>
              </a:rPr>
              <a:t>(</a:t>
            </a:r>
            <a:r>
              <a:rPr lang="zh-TW" altLang="en-US" sz="2800" dirty="0" smtClean="0">
                <a:solidFill>
                  <a:schemeClr val="tx1"/>
                </a:solidFill>
                <a:latin typeface="+mn-ea"/>
              </a:rPr>
              <a:t>休息日加班</a:t>
            </a:r>
            <a:r>
              <a:rPr lang="en-US" altLang="zh-TW" sz="2800" dirty="0" smtClean="0">
                <a:solidFill>
                  <a:schemeClr val="tx1"/>
                </a:solidFill>
                <a:latin typeface="+mn-ea"/>
              </a:rPr>
              <a:t>)</a:t>
            </a:r>
            <a:r>
              <a:rPr lang="zh-TW" altLang="en-US" sz="2800" dirty="0" smtClean="0">
                <a:solidFill>
                  <a:schemeClr val="tx1"/>
                </a:solidFill>
                <a:latin typeface="+mn-ea"/>
              </a:rPr>
              <a:t>或因天災、事變或突發事件發生時，安排同仁於星期日</a:t>
            </a:r>
            <a:r>
              <a:rPr lang="en-US" altLang="zh-TW" sz="2800" dirty="0" smtClean="0">
                <a:solidFill>
                  <a:schemeClr val="tx1"/>
                </a:solidFill>
                <a:latin typeface="+mn-ea"/>
              </a:rPr>
              <a:t>(</a:t>
            </a:r>
            <a:r>
              <a:rPr lang="zh-TW" altLang="en-US" sz="2800" dirty="0" smtClean="0">
                <a:solidFill>
                  <a:schemeClr val="tx1"/>
                </a:solidFill>
                <a:latin typeface="+mn-ea"/>
              </a:rPr>
              <a:t>例假加班</a:t>
            </a:r>
            <a:r>
              <a:rPr lang="en-US" altLang="zh-TW" sz="2800" dirty="0" smtClean="0">
                <a:solidFill>
                  <a:schemeClr val="tx1"/>
                </a:solidFill>
                <a:latin typeface="+mn-ea"/>
              </a:rPr>
              <a:t>)</a:t>
            </a:r>
            <a:r>
              <a:rPr lang="zh-TW" altLang="en-US" sz="2800" dirty="0" smtClean="0">
                <a:solidFill>
                  <a:schemeClr val="tx1"/>
                </a:solidFill>
                <a:latin typeface="+mn-ea"/>
              </a:rPr>
              <a:t>執行職務時，依現行勞動規定，僅得核發加班費</a:t>
            </a:r>
            <a:r>
              <a:rPr lang="en-US" altLang="zh-TW" sz="2800" dirty="0" smtClean="0">
                <a:solidFill>
                  <a:schemeClr val="tx1"/>
                </a:solidFill>
                <a:latin typeface="+mn-ea"/>
              </a:rPr>
              <a:t>(</a:t>
            </a:r>
            <a:r>
              <a:rPr lang="zh-TW" altLang="en-US" sz="2800" dirty="0" smtClean="0">
                <a:solidFill>
                  <a:schemeClr val="tx1"/>
                </a:solidFill>
                <a:latin typeface="+mn-ea"/>
              </a:rPr>
              <a:t>暫無一例一休加班費得抵補休之法源</a:t>
            </a:r>
            <a:r>
              <a:rPr lang="en-US" altLang="zh-TW" sz="2800" dirty="0" smtClean="0">
                <a:solidFill>
                  <a:schemeClr val="tx1"/>
                </a:solidFill>
                <a:latin typeface="+mn-ea"/>
              </a:rPr>
              <a:t>)</a:t>
            </a:r>
            <a:r>
              <a:rPr lang="zh-TW" altLang="en-US" sz="2800" dirty="0" smtClean="0">
                <a:solidFill>
                  <a:schemeClr val="tx1"/>
                </a:solidFill>
                <a:latin typeface="+mn-ea"/>
              </a:rPr>
              <a:t>，或依勞動新制「</a:t>
            </a:r>
            <a:r>
              <a:rPr lang="en-US" altLang="zh-TW" sz="2800" dirty="0" smtClean="0">
                <a:solidFill>
                  <a:schemeClr val="tx1"/>
                </a:solidFill>
                <a:latin typeface="+mn-ea"/>
              </a:rPr>
              <a:t>7</a:t>
            </a:r>
            <a:r>
              <a:rPr lang="zh-TW" altLang="en-US" sz="2800" dirty="0" smtClean="0">
                <a:solidFill>
                  <a:schemeClr val="tx1"/>
                </a:solidFill>
                <a:latin typeface="+mn-ea"/>
              </a:rPr>
              <a:t>日內應有</a:t>
            </a:r>
            <a:r>
              <a:rPr lang="en-US" altLang="zh-TW" sz="2800" dirty="0" smtClean="0">
                <a:solidFill>
                  <a:schemeClr val="tx1"/>
                </a:solidFill>
                <a:latin typeface="+mn-ea"/>
              </a:rPr>
              <a:t>2</a:t>
            </a:r>
            <a:r>
              <a:rPr lang="zh-TW" altLang="en-US" sz="2800" dirty="0" smtClean="0">
                <a:solidFill>
                  <a:schemeClr val="tx1"/>
                </a:solidFill>
                <a:latin typeface="+mn-ea"/>
              </a:rPr>
              <a:t>日休息」規定，簽准另行實施一例一休。</a:t>
            </a:r>
            <a:endParaRPr lang="en-US" altLang="zh-TW" sz="2800" dirty="0" smtClean="0">
              <a:solidFill>
                <a:schemeClr val="tx1"/>
              </a:solidFill>
              <a:latin typeface="+mn-ea"/>
            </a:endParaRPr>
          </a:p>
          <a:p>
            <a:pPr marL="0" lvl="1" indent="0" eaLnBrk="1" fontAlgn="auto" hangingPunct="1">
              <a:spcAft>
                <a:spcPts val="0"/>
              </a:spcAft>
              <a:buClr>
                <a:schemeClr val="tx2">
                  <a:lumMod val="75000"/>
                </a:schemeClr>
              </a:buClr>
              <a:buFont typeface="Symbol" pitchFamily="18" charset="2"/>
              <a:buNone/>
              <a:defRPr/>
            </a:pPr>
            <a:endParaRPr lang="zh-TW" altLang="en-US" sz="2000" b="1" dirty="0"/>
          </a:p>
        </p:txBody>
      </p:sp>
    </p:spTree>
    <p:extLst>
      <p:ext uri="{BB962C8B-B14F-4D97-AF65-F5344CB8AC3E}">
        <p14:creationId xmlns:p14="http://schemas.microsoft.com/office/powerpoint/2010/main" val="8787873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標題 1"/>
          <p:cNvSpPr>
            <a:spLocks noGrp="1"/>
          </p:cNvSpPr>
          <p:nvPr>
            <p:ph type="title"/>
          </p:nvPr>
        </p:nvSpPr>
        <p:spPr>
          <a:xfrm>
            <a:off x="539552" y="476672"/>
            <a:ext cx="8229600" cy="1290637"/>
          </a:xfrm>
        </p:spPr>
        <p:txBody>
          <a:bodyPr/>
          <a:lstStyle/>
          <a:p>
            <a:pPr lvl="0" eaLnBrk="1" hangingPunct="1"/>
            <a:r>
              <a:rPr lang="zh-TW" altLang="en-US" sz="3600" dirty="0">
                <a:solidFill>
                  <a:schemeClr val="bg2">
                    <a:lumMod val="25000"/>
                  </a:schemeClr>
                </a:solidFill>
                <a:latin typeface="+mn-ea"/>
                <a:ea typeface="+mn-ea"/>
              </a:rPr>
              <a:t>本校對</a:t>
            </a:r>
            <a:r>
              <a:rPr lang="zh-TW" altLang="zh-TW" sz="3600" dirty="0">
                <a:solidFill>
                  <a:schemeClr val="bg2">
                    <a:lumMod val="25000"/>
                  </a:schemeClr>
                </a:solidFill>
                <a:latin typeface="+mn-ea"/>
                <a:ea typeface="+mn-ea"/>
              </a:rPr>
              <a:t>一例一休政策</a:t>
            </a:r>
            <a:r>
              <a:rPr lang="zh-TW" altLang="en-US" sz="3600" dirty="0">
                <a:solidFill>
                  <a:schemeClr val="bg2">
                    <a:lumMod val="25000"/>
                  </a:schemeClr>
                </a:solidFill>
                <a:latin typeface="+mn-ea"/>
                <a:ea typeface="+mn-ea"/>
              </a:rPr>
              <a:t>之</a:t>
            </a:r>
            <a:r>
              <a:rPr lang="zh-TW" altLang="en-US" sz="3600" dirty="0" smtClean="0">
                <a:solidFill>
                  <a:schemeClr val="bg2">
                    <a:lumMod val="25000"/>
                  </a:schemeClr>
                </a:solidFill>
                <a:latin typeface="+mn-ea"/>
                <a:ea typeface="+mn-ea"/>
              </a:rPr>
              <a:t>因應（一）</a:t>
            </a:r>
            <a:r>
              <a:rPr lang="en-US" altLang="zh-TW" sz="3600" dirty="0" smtClean="0">
                <a:latin typeface="+mn-ea"/>
                <a:ea typeface="+mn-ea"/>
              </a:rPr>
              <a:t/>
            </a:r>
            <a:br>
              <a:rPr lang="en-US" altLang="zh-TW" sz="3600" dirty="0" smtClean="0">
                <a:latin typeface="+mn-ea"/>
                <a:ea typeface="+mn-ea"/>
              </a:rPr>
            </a:br>
            <a:endParaRPr lang="zh-TW" altLang="en-US" sz="3600" dirty="0" smtClean="0">
              <a:latin typeface="+mn-ea"/>
              <a:ea typeface="+mn-ea"/>
            </a:endParaRPr>
          </a:p>
        </p:txBody>
      </p:sp>
      <p:sp>
        <p:nvSpPr>
          <p:cNvPr id="3" name="直排文字版面配置區 2"/>
          <p:cNvSpPr>
            <a:spLocks noGrp="1"/>
          </p:cNvSpPr>
          <p:nvPr>
            <p:ph type="body" orient="vert" idx="1"/>
          </p:nvPr>
        </p:nvSpPr>
        <p:spPr>
          <a:xfrm>
            <a:off x="251520" y="1628800"/>
            <a:ext cx="8713788" cy="4320480"/>
          </a:xfrm>
          <a:solidFill>
            <a:schemeClr val="accent3">
              <a:lumMod val="40000"/>
              <a:lumOff val="60000"/>
            </a:schemeClr>
          </a:solidFill>
        </p:spPr>
        <p:txBody>
          <a:bodyPr vert="horz" rtlCol="0">
            <a:normAutofit/>
          </a:bodyPr>
          <a:lstStyle/>
          <a:p>
            <a:pPr marL="714375" lvl="1" indent="-714375" eaLnBrk="1" fontAlgn="auto" hangingPunct="1">
              <a:lnSpc>
                <a:spcPts val="3120"/>
              </a:lnSpc>
              <a:spcBef>
                <a:spcPts val="0"/>
              </a:spcBef>
              <a:spcAft>
                <a:spcPts val="0"/>
              </a:spcAft>
              <a:buClr>
                <a:schemeClr val="tx2">
                  <a:lumMod val="75000"/>
                </a:schemeClr>
              </a:buClr>
              <a:buNone/>
              <a:defRPr/>
            </a:pPr>
            <a:r>
              <a:rPr lang="zh-TW" altLang="en-US" sz="2400" dirty="0" smtClean="0">
                <a:solidFill>
                  <a:schemeClr val="tx1"/>
                </a:solidFill>
                <a:latin typeface="+mn-ea"/>
              </a:rPr>
              <a:t>三、部分單位因業務需要，常態性須於輪班或星期六、日值班者（屬性質特殊班別），得經專案報准授權各該單位另行議定一例一休。</a:t>
            </a:r>
            <a:endParaRPr lang="en-US" altLang="zh-TW" sz="24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endParaRPr lang="en-US" altLang="zh-TW" sz="24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r>
              <a:rPr lang="zh-TW" altLang="en-US" sz="2400" dirty="0" smtClean="0">
                <a:solidFill>
                  <a:schemeClr val="tx1"/>
                </a:solidFill>
                <a:latin typeface="+mn-ea"/>
              </a:rPr>
              <a:t>四、另為撙節加班費用，校內適用勞基法同仁之差假（含國定假日遇本校正常上班日），宜以調班、換班等調移正常上班日方式規劃之。</a:t>
            </a:r>
            <a:endParaRPr lang="en-US" altLang="zh-TW" sz="24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endParaRPr lang="en-US" altLang="zh-TW" sz="2800" dirty="0" smtClean="0">
              <a:solidFill>
                <a:schemeClr val="tx1"/>
              </a:solidFill>
              <a:latin typeface="+mn-ea"/>
            </a:endParaRPr>
          </a:p>
          <a:p>
            <a:pPr marL="0" lvl="1" indent="0" eaLnBrk="1" fontAlgn="auto" hangingPunct="1">
              <a:spcAft>
                <a:spcPts val="0"/>
              </a:spcAft>
              <a:buClr>
                <a:schemeClr val="tx2">
                  <a:lumMod val="75000"/>
                </a:schemeClr>
              </a:buClr>
              <a:buNone/>
              <a:defRPr/>
            </a:pPr>
            <a:r>
              <a:rPr lang="zh-TW" altLang="en-US" sz="2000" b="1" dirty="0" smtClean="0"/>
              <a:t>加班費試算系統</a:t>
            </a:r>
            <a:endParaRPr lang="en-US" altLang="zh-TW" sz="2000" b="1" dirty="0" smtClean="0"/>
          </a:p>
          <a:p>
            <a:pPr marL="0" lvl="1" indent="0" eaLnBrk="1" fontAlgn="auto" hangingPunct="1">
              <a:spcAft>
                <a:spcPts val="0"/>
              </a:spcAft>
              <a:buClr>
                <a:schemeClr val="tx2">
                  <a:lumMod val="75000"/>
                </a:schemeClr>
              </a:buClr>
              <a:buNone/>
              <a:defRPr/>
            </a:pPr>
            <a:r>
              <a:rPr lang="en-US" altLang="zh-TW" sz="2000" b="1" dirty="0" smtClean="0"/>
              <a:t>http://labweb.mol.gov.tw/</a:t>
            </a:r>
            <a:endParaRPr lang="zh-TW" altLang="en-US" sz="2000" b="1" dirty="0"/>
          </a:p>
        </p:txBody>
      </p:sp>
    </p:spTree>
    <p:extLst>
      <p:ext uri="{BB962C8B-B14F-4D97-AF65-F5344CB8AC3E}">
        <p14:creationId xmlns:p14="http://schemas.microsoft.com/office/powerpoint/2010/main" val="8787873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768350" y="1574800"/>
            <a:ext cx="7667625" cy="4681538"/>
          </a:xfrm>
        </p:spPr>
        <p:txBody>
          <a:bodyPr/>
          <a:lstStyle/>
          <a:p>
            <a:pPr marL="0" indent="0">
              <a:buFont typeface="Symbol" pitchFamily="18" charset="2"/>
              <a:buNone/>
              <a:defRPr/>
            </a:pPr>
            <a:r>
              <a:rPr lang="zh-TW" altLang="en-US" sz="2800" dirty="0" smtClean="0">
                <a:solidFill>
                  <a:schemeClr val="tx1"/>
                </a:solidFill>
                <a:latin typeface="+mn-ea"/>
              </a:rPr>
              <a:t>五、搭配變形工時制度</a:t>
            </a:r>
            <a:endParaRPr lang="en-US" altLang="zh-TW" sz="2800" dirty="0" smtClean="0">
              <a:solidFill>
                <a:schemeClr val="tx1"/>
              </a:solidFill>
              <a:latin typeface="+mn-ea"/>
            </a:endParaRPr>
          </a:p>
          <a:p>
            <a:pPr marL="714375" indent="0">
              <a:buFont typeface="Symbol" pitchFamily="18" charset="2"/>
              <a:buNone/>
              <a:defRPr/>
            </a:pPr>
            <a:r>
              <a:rPr lang="zh-TW" altLang="en-US" sz="2800" dirty="0" smtClean="0">
                <a:solidFill>
                  <a:schemeClr val="tx1"/>
                </a:solidFill>
                <a:latin typeface="+mn-ea"/>
              </a:rPr>
              <a:t>單週調移例假日或休息日有困難者，可依二週或四週變形工時規定，拉長週期作適當調移。</a:t>
            </a:r>
            <a:endParaRPr lang="zh-TW" altLang="en-US" sz="2800" dirty="0">
              <a:solidFill>
                <a:schemeClr val="tx1"/>
              </a:solidFill>
              <a:latin typeface="+mn-ea"/>
            </a:endParaRPr>
          </a:p>
        </p:txBody>
      </p:sp>
      <p:sp>
        <p:nvSpPr>
          <p:cNvPr id="21507" name="標題 2"/>
          <p:cNvSpPr>
            <a:spLocks noGrp="1"/>
          </p:cNvSpPr>
          <p:nvPr>
            <p:ph type="title"/>
          </p:nvPr>
        </p:nvSpPr>
        <p:spPr/>
        <p:txBody>
          <a:bodyPr/>
          <a:lstStyle/>
          <a:p>
            <a:r>
              <a:rPr lang="zh-TW" altLang="en-US" sz="3600" dirty="0">
                <a:solidFill>
                  <a:schemeClr val="bg2">
                    <a:lumMod val="25000"/>
                  </a:schemeClr>
                </a:solidFill>
                <a:latin typeface="+mn-ea"/>
              </a:rPr>
              <a:t>本校對</a:t>
            </a:r>
            <a:r>
              <a:rPr lang="zh-TW" altLang="zh-TW" sz="3600" dirty="0">
                <a:solidFill>
                  <a:schemeClr val="bg2">
                    <a:lumMod val="25000"/>
                  </a:schemeClr>
                </a:solidFill>
                <a:latin typeface="+mn-ea"/>
              </a:rPr>
              <a:t>一例一休政策</a:t>
            </a:r>
            <a:r>
              <a:rPr lang="zh-TW" altLang="en-US" sz="3600" dirty="0">
                <a:solidFill>
                  <a:schemeClr val="bg2">
                    <a:lumMod val="25000"/>
                  </a:schemeClr>
                </a:solidFill>
                <a:latin typeface="+mn-ea"/>
              </a:rPr>
              <a:t>之</a:t>
            </a:r>
            <a:r>
              <a:rPr lang="zh-TW" altLang="en-US" sz="3600" dirty="0" smtClean="0">
                <a:solidFill>
                  <a:schemeClr val="bg2">
                    <a:lumMod val="25000"/>
                  </a:schemeClr>
                </a:solidFill>
                <a:latin typeface="+mn-ea"/>
              </a:rPr>
              <a:t>因應（二）</a:t>
            </a:r>
            <a:endParaRPr lang="zh-TW" altLang="en-US" sz="3600" dirty="0" smtClean="0"/>
          </a:p>
        </p:txBody>
      </p:sp>
      <p:sp>
        <p:nvSpPr>
          <p:cNvPr id="7" name="內容版面配置區 1"/>
          <p:cNvSpPr txBox="1">
            <a:spLocks/>
          </p:cNvSpPr>
          <p:nvPr/>
        </p:nvSpPr>
        <p:spPr bwMode="auto">
          <a:xfrm>
            <a:off x="683568" y="2636912"/>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itchFamily="18" charset="2"/>
              <a:buChar char=""/>
              <a:defRPr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Font typeface="Symbol" pitchFamily="18" charset="2"/>
              <a:buNone/>
            </a:pPr>
            <a:endParaRPr lang="en-US" altLang="zh-TW" dirty="0" smtClean="0"/>
          </a:p>
        </p:txBody>
      </p:sp>
      <p:graphicFrame>
        <p:nvGraphicFramePr>
          <p:cNvPr id="8" name="表格 7"/>
          <p:cNvGraphicFramePr>
            <a:graphicFrameLocks noGrp="1"/>
          </p:cNvGraphicFramePr>
          <p:nvPr>
            <p:extLst>
              <p:ext uri="{D42A27DB-BD31-4B8C-83A1-F6EECF244321}">
                <p14:modId xmlns:p14="http://schemas.microsoft.com/office/powerpoint/2010/main" val="2790188852"/>
              </p:ext>
            </p:extLst>
          </p:nvPr>
        </p:nvGraphicFramePr>
        <p:xfrm>
          <a:off x="1115616" y="3645024"/>
          <a:ext cx="7056437" cy="2328692"/>
        </p:xfrm>
        <a:graphic>
          <a:graphicData uri="http://schemas.openxmlformats.org/drawingml/2006/table">
            <a:tbl>
              <a:tblPr firstRow="1" bandRow="1">
                <a:tableStyleId>{5C22544A-7EE6-4342-B048-85BDC9FD1C3A}</a:tableStyleId>
              </a:tblPr>
              <a:tblGrid>
                <a:gridCol w="1015950"/>
                <a:gridCol w="6040487"/>
              </a:tblGrid>
              <a:tr h="432048">
                <a:tc>
                  <a:txBody>
                    <a:bodyPr/>
                    <a:lstStyle/>
                    <a:p>
                      <a:r>
                        <a:rPr lang="zh-TW" altLang="en-US" sz="2400" dirty="0" smtClean="0">
                          <a:solidFill>
                            <a:srgbClr val="7030A0"/>
                          </a:solidFill>
                        </a:rPr>
                        <a:t>週期</a:t>
                      </a:r>
                      <a:endParaRPr lang="zh-TW" altLang="en-US" sz="2400" dirty="0">
                        <a:solidFill>
                          <a:srgbClr val="7030A0"/>
                        </a:solidFill>
                      </a:endParaRPr>
                    </a:p>
                  </a:txBody>
                  <a:tcPr marL="91436" marR="91436" marT="45703" marB="45703"/>
                </a:tc>
                <a:tc>
                  <a:txBody>
                    <a:bodyPr/>
                    <a:lstStyle/>
                    <a:p>
                      <a:pPr algn="ctr"/>
                      <a:r>
                        <a:rPr lang="zh-TW" altLang="en-US" sz="2400" dirty="0" smtClean="0">
                          <a:solidFill>
                            <a:srgbClr val="7030A0"/>
                          </a:solidFill>
                        </a:rPr>
                        <a:t>例假日及休息日之規定</a:t>
                      </a:r>
                      <a:endParaRPr lang="zh-TW" altLang="en-US" sz="2400" dirty="0">
                        <a:solidFill>
                          <a:srgbClr val="7030A0"/>
                        </a:solidFill>
                      </a:endParaRPr>
                    </a:p>
                  </a:txBody>
                  <a:tcPr marL="91436" marR="91436" marT="45703" marB="45703"/>
                </a:tc>
              </a:tr>
              <a:tr h="623842">
                <a:tc>
                  <a:txBody>
                    <a:bodyPr/>
                    <a:lstStyle/>
                    <a:p>
                      <a:r>
                        <a:rPr lang="zh-TW" altLang="en-US" sz="2400" dirty="0" smtClean="0">
                          <a:latin typeface="+mn-ea"/>
                          <a:ea typeface="+mn-ea"/>
                        </a:rPr>
                        <a:t>二週</a:t>
                      </a:r>
                      <a:endParaRPr lang="zh-TW" altLang="en-US" sz="2400" dirty="0">
                        <a:latin typeface="+mn-ea"/>
                        <a:ea typeface="+mn-ea"/>
                      </a:endParaRPr>
                    </a:p>
                  </a:txBody>
                  <a:tcPr marL="91436" marR="91436" marT="45703" marB="45703"/>
                </a:tc>
                <a:tc>
                  <a:txBody>
                    <a:bodyPr/>
                    <a:lstStyle/>
                    <a:p>
                      <a:r>
                        <a:rPr lang="zh-TW" altLang="en-US" sz="2400" dirty="0" smtClean="0">
                          <a:latin typeface="+mn-ea"/>
                          <a:ea typeface="+mn-ea"/>
                        </a:rPr>
                        <a:t>至少應有</a:t>
                      </a:r>
                      <a:r>
                        <a:rPr lang="en-US" altLang="zh-TW" sz="2400" dirty="0" smtClean="0">
                          <a:latin typeface="+mn-ea"/>
                          <a:ea typeface="+mn-ea"/>
                        </a:rPr>
                        <a:t>4</a:t>
                      </a:r>
                      <a:r>
                        <a:rPr lang="zh-TW" altLang="en-US" sz="2400" dirty="0" smtClean="0">
                          <a:latin typeface="+mn-ea"/>
                          <a:ea typeface="+mn-ea"/>
                        </a:rPr>
                        <a:t>日，每</a:t>
                      </a:r>
                      <a:r>
                        <a:rPr lang="en-US" altLang="zh-TW" sz="2400" dirty="0" smtClean="0">
                          <a:latin typeface="+mn-ea"/>
                          <a:ea typeface="+mn-ea"/>
                        </a:rPr>
                        <a:t>7</a:t>
                      </a:r>
                      <a:r>
                        <a:rPr lang="zh-TW" altLang="en-US" sz="2400" dirty="0" smtClean="0">
                          <a:latin typeface="+mn-ea"/>
                          <a:ea typeface="+mn-ea"/>
                        </a:rPr>
                        <a:t>日內至少應有</a:t>
                      </a:r>
                      <a:r>
                        <a:rPr lang="en-US" altLang="zh-TW" sz="2400" dirty="0" smtClean="0">
                          <a:latin typeface="+mn-ea"/>
                          <a:ea typeface="+mn-ea"/>
                        </a:rPr>
                        <a:t>1</a:t>
                      </a:r>
                      <a:r>
                        <a:rPr lang="zh-TW" altLang="en-US" sz="2400" dirty="0" smtClean="0">
                          <a:latin typeface="+mn-ea"/>
                          <a:ea typeface="+mn-ea"/>
                        </a:rPr>
                        <a:t>日之例假</a:t>
                      </a:r>
                      <a:endParaRPr lang="zh-TW" altLang="en-US" sz="2400" dirty="0">
                        <a:latin typeface="+mn-ea"/>
                        <a:ea typeface="+mn-ea"/>
                      </a:endParaRPr>
                    </a:p>
                  </a:txBody>
                  <a:tcPr marL="91436" marR="91436" marT="45703" marB="45703"/>
                </a:tc>
              </a:tr>
              <a:tr h="623842">
                <a:tc>
                  <a:txBody>
                    <a:bodyPr/>
                    <a:lstStyle/>
                    <a:p>
                      <a:r>
                        <a:rPr lang="zh-TW" altLang="en-US" sz="2400" dirty="0" smtClean="0">
                          <a:latin typeface="+mn-ea"/>
                          <a:ea typeface="+mn-ea"/>
                        </a:rPr>
                        <a:t>四週</a:t>
                      </a:r>
                      <a:endParaRPr lang="zh-TW" altLang="en-US" sz="2400" dirty="0">
                        <a:latin typeface="+mn-ea"/>
                        <a:ea typeface="+mn-ea"/>
                      </a:endParaRPr>
                    </a:p>
                  </a:txBody>
                  <a:tcPr marL="91436" marR="91436" marT="45703" marB="45703"/>
                </a:tc>
                <a:tc>
                  <a:txBody>
                    <a:bodyPr/>
                    <a:lstStyle/>
                    <a:p>
                      <a:r>
                        <a:rPr lang="zh-TW" altLang="en-US" sz="2400" dirty="0" smtClean="0">
                          <a:latin typeface="+mn-ea"/>
                          <a:ea typeface="+mn-ea"/>
                        </a:rPr>
                        <a:t>至少應有</a:t>
                      </a:r>
                      <a:r>
                        <a:rPr lang="en-US" altLang="zh-TW" sz="2400" dirty="0" smtClean="0">
                          <a:latin typeface="+mn-ea"/>
                          <a:ea typeface="+mn-ea"/>
                        </a:rPr>
                        <a:t>8</a:t>
                      </a:r>
                      <a:r>
                        <a:rPr lang="zh-TW" altLang="en-US" sz="2400" dirty="0" smtClean="0">
                          <a:latin typeface="+mn-ea"/>
                          <a:ea typeface="+mn-ea"/>
                        </a:rPr>
                        <a:t>日，每</a:t>
                      </a:r>
                      <a:r>
                        <a:rPr lang="en-US" altLang="zh-TW" sz="2400" dirty="0" smtClean="0">
                          <a:latin typeface="+mn-ea"/>
                          <a:ea typeface="+mn-ea"/>
                        </a:rPr>
                        <a:t>2</a:t>
                      </a:r>
                      <a:r>
                        <a:rPr lang="zh-TW" altLang="en-US" sz="2400" dirty="0" smtClean="0">
                          <a:latin typeface="+mn-ea"/>
                          <a:ea typeface="+mn-ea"/>
                        </a:rPr>
                        <a:t>週內至少應有</a:t>
                      </a:r>
                      <a:r>
                        <a:rPr lang="en-US" altLang="zh-TW" sz="2400" dirty="0" smtClean="0">
                          <a:latin typeface="+mn-ea"/>
                          <a:ea typeface="+mn-ea"/>
                        </a:rPr>
                        <a:t>2</a:t>
                      </a:r>
                      <a:r>
                        <a:rPr lang="zh-TW" altLang="en-US" sz="2400" dirty="0" smtClean="0">
                          <a:latin typeface="+mn-ea"/>
                          <a:ea typeface="+mn-ea"/>
                        </a:rPr>
                        <a:t>日之例假</a:t>
                      </a:r>
                      <a:endParaRPr lang="zh-TW" altLang="en-US" sz="2400" dirty="0">
                        <a:latin typeface="+mn-ea"/>
                        <a:ea typeface="+mn-ea"/>
                      </a:endParaRPr>
                    </a:p>
                  </a:txBody>
                  <a:tcPr marL="91436" marR="91436" marT="45703" marB="45703"/>
                </a:tc>
              </a:tr>
              <a:tr h="623842">
                <a:tc>
                  <a:txBody>
                    <a:bodyPr/>
                    <a:lstStyle/>
                    <a:p>
                      <a:r>
                        <a:rPr lang="zh-TW" altLang="en-US" sz="2400" dirty="0" smtClean="0">
                          <a:latin typeface="+mn-ea"/>
                          <a:ea typeface="+mn-ea"/>
                        </a:rPr>
                        <a:t>備註</a:t>
                      </a:r>
                      <a:endParaRPr lang="zh-TW" altLang="en-US" sz="2400" dirty="0">
                        <a:latin typeface="+mn-ea"/>
                        <a:ea typeface="+mn-ea"/>
                      </a:endParaRPr>
                    </a:p>
                  </a:txBody>
                  <a:tcPr marL="91436" marR="91436" marT="45703" marB="4570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dirty="0" smtClean="0">
                          <a:latin typeface="+mn-ea"/>
                          <a:ea typeface="+mn-ea"/>
                        </a:rPr>
                        <a:t>各單位得專案簽准後實施</a:t>
                      </a:r>
                    </a:p>
                  </a:txBody>
                  <a:tcPr marL="91436" marR="91436" marT="45703" marB="45703"/>
                </a:tc>
              </a:tr>
            </a:tbl>
          </a:graphicData>
        </a:graphic>
      </p:graphicFrame>
    </p:spTree>
    <p:extLst>
      <p:ext uri="{BB962C8B-B14F-4D97-AF65-F5344CB8AC3E}">
        <p14:creationId xmlns:p14="http://schemas.microsoft.com/office/powerpoint/2010/main" val="18629283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標題 1"/>
          <p:cNvSpPr>
            <a:spLocks noGrp="1"/>
          </p:cNvSpPr>
          <p:nvPr>
            <p:ph type="title"/>
          </p:nvPr>
        </p:nvSpPr>
        <p:spPr>
          <a:xfrm>
            <a:off x="539552" y="476672"/>
            <a:ext cx="8229600" cy="1290637"/>
          </a:xfrm>
        </p:spPr>
        <p:txBody>
          <a:bodyPr/>
          <a:lstStyle/>
          <a:p>
            <a:pPr lvl="0" eaLnBrk="1" hangingPunct="1"/>
            <a:r>
              <a:rPr lang="zh-TW" altLang="en-US" sz="3600" dirty="0">
                <a:solidFill>
                  <a:schemeClr val="bg2">
                    <a:lumMod val="25000"/>
                  </a:schemeClr>
                </a:solidFill>
                <a:latin typeface="+mn-ea"/>
                <a:ea typeface="+mn-ea"/>
              </a:rPr>
              <a:t>本校對</a:t>
            </a:r>
            <a:r>
              <a:rPr lang="zh-TW" altLang="zh-TW" sz="3600" dirty="0">
                <a:solidFill>
                  <a:schemeClr val="bg2">
                    <a:lumMod val="25000"/>
                  </a:schemeClr>
                </a:solidFill>
                <a:latin typeface="+mn-ea"/>
                <a:ea typeface="+mn-ea"/>
              </a:rPr>
              <a:t>一例一休政策</a:t>
            </a:r>
            <a:r>
              <a:rPr lang="zh-TW" altLang="en-US" sz="3600" dirty="0">
                <a:solidFill>
                  <a:schemeClr val="bg2">
                    <a:lumMod val="25000"/>
                  </a:schemeClr>
                </a:solidFill>
                <a:latin typeface="+mn-ea"/>
                <a:ea typeface="+mn-ea"/>
              </a:rPr>
              <a:t>之</a:t>
            </a:r>
            <a:r>
              <a:rPr lang="zh-TW" altLang="en-US" sz="3600" dirty="0" smtClean="0">
                <a:solidFill>
                  <a:schemeClr val="bg2">
                    <a:lumMod val="25000"/>
                  </a:schemeClr>
                </a:solidFill>
                <a:latin typeface="+mn-ea"/>
                <a:ea typeface="+mn-ea"/>
              </a:rPr>
              <a:t>因應（三）</a:t>
            </a:r>
            <a:r>
              <a:rPr lang="en-US" altLang="zh-TW" sz="3600" dirty="0" smtClean="0">
                <a:latin typeface="+mn-ea"/>
                <a:ea typeface="+mn-ea"/>
              </a:rPr>
              <a:t/>
            </a:r>
            <a:br>
              <a:rPr lang="en-US" altLang="zh-TW" sz="3600" dirty="0" smtClean="0">
                <a:latin typeface="+mn-ea"/>
                <a:ea typeface="+mn-ea"/>
              </a:rPr>
            </a:br>
            <a:endParaRPr lang="zh-TW" altLang="en-US" sz="3600" dirty="0" smtClean="0">
              <a:latin typeface="+mn-ea"/>
              <a:ea typeface="+mn-ea"/>
            </a:endParaRPr>
          </a:p>
        </p:txBody>
      </p:sp>
      <p:sp>
        <p:nvSpPr>
          <p:cNvPr id="3" name="直排文字版面配置區 2"/>
          <p:cNvSpPr>
            <a:spLocks noGrp="1"/>
          </p:cNvSpPr>
          <p:nvPr>
            <p:ph type="body" orient="vert" idx="1"/>
          </p:nvPr>
        </p:nvSpPr>
        <p:spPr>
          <a:xfrm>
            <a:off x="251520" y="1484784"/>
            <a:ext cx="8713788" cy="4824536"/>
          </a:xfrm>
          <a:solidFill>
            <a:schemeClr val="accent3">
              <a:lumMod val="40000"/>
              <a:lumOff val="60000"/>
            </a:schemeClr>
          </a:solidFill>
        </p:spPr>
        <p:txBody>
          <a:bodyPr vert="horz" rtlCol="0">
            <a:normAutofit/>
          </a:bodyPr>
          <a:lstStyle/>
          <a:p>
            <a:pPr marL="714375" lvl="1" indent="-714375" eaLnBrk="1" fontAlgn="auto" hangingPunct="1">
              <a:lnSpc>
                <a:spcPts val="3120"/>
              </a:lnSpc>
              <a:spcBef>
                <a:spcPts val="0"/>
              </a:spcBef>
              <a:spcAft>
                <a:spcPts val="0"/>
              </a:spcAft>
              <a:buClr>
                <a:schemeClr val="tx2">
                  <a:lumMod val="75000"/>
                </a:schemeClr>
              </a:buClr>
              <a:buNone/>
              <a:defRPr/>
            </a:pPr>
            <a:r>
              <a:rPr lang="zh-TW" altLang="en-US" sz="2800" b="1" dirty="0" smtClean="0">
                <a:solidFill>
                  <a:schemeClr val="tx1"/>
                </a:solidFill>
                <a:latin typeface="+mn-ea"/>
              </a:rPr>
              <a:t>六、特別休假重新核計</a:t>
            </a:r>
            <a:endParaRPr lang="en-US" altLang="zh-TW" sz="2800" b="1"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endParaRPr lang="en-US" altLang="zh-TW" sz="2800" b="1"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r>
              <a:rPr lang="en-US" altLang="zh-TW" sz="2400" dirty="0" smtClean="0">
                <a:solidFill>
                  <a:schemeClr val="tx1"/>
                </a:solidFill>
                <a:latin typeface="+mn-ea"/>
              </a:rPr>
              <a:t>1.</a:t>
            </a:r>
            <a:r>
              <a:rPr lang="zh-TW" altLang="en-US" sz="2400" dirty="0" smtClean="0">
                <a:solidFill>
                  <a:schemeClr val="tx1"/>
                </a:solidFill>
                <a:latin typeface="+mn-ea"/>
              </a:rPr>
              <a:t>本校適用勞基法同仁自</a:t>
            </a:r>
            <a:r>
              <a:rPr lang="en-US" altLang="zh-TW" sz="2400" dirty="0" smtClean="0">
                <a:solidFill>
                  <a:schemeClr val="tx1"/>
                </a:solidFill>
                <a:latin typeface="+mn-ea"/>
              </a:rPr>
              <a:t>106</a:t>
            </a:r>
            <a:r>
              <a:rPr lang="zh-TW" altLang="en-US" sz="2400" dirty="0" smtClean="0">
                <a:solidFill>
                  <a:schemeClr val="tx1"/>
                </a:solidFill>
                <a:latin typeface="+mn-ea"/>
              </a:rPr>
              <a:t>年</a:t>
            </a:r>
            <a:r>
              <a:rPr lang="en-US" altLang="zh-TW" sz="2400" dirty="0" smtClean="0">
                <a:solidFill>
                  <a:schemeClr val="tx1"/>
                </a:solidFill>
                <a:latin typeface="+mn-ea"/>
              </a:rPr>
              <a:t>1</a:t>
            </a:r>
            <a:r>
              <a:rPr lang="zh-TW" altLang="en-US" sz="2400" dirty="0" smtClean="0">
                <a:solidFill>
                  <a:schemeClr val="tx1"/>
                </a:solidFill>
                <a:latin typeface="+mn-ea"/>
              </a:rPr>
              <a:t>月</a:t>
            </a:r>
            <a:r>
              <a:rPr lang="en-US" altLang="zh-TW" sz="2400" dirty="0" smtClean="0">
                <a:solidFill>
                  <a:schemeClr val="tx1"/>
                </a:solidFill>
                <a:latin typeface="+mn-ea"/>
              </a:rPr>
              <a:t>1</a:t>
            </a:r>
            <a:r>
              <a:rPr lang="zh-TW" altLang="en-US" sz="2400" dirty="0" smtClean="0">
                <a:solidFill>
                  <a:schemeClr val="tx1"/>
                </a:solidFill>
                <a:latin typeface="+mn-ea"/>
              </a:rPr>
              <a:t>日起，均應依新法重新核計，並依個人到職年月為實施特休。</a:t>
            </a:r>
            <a:endParaRPr lang="en-US" altLang="zh-TW" sz="24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r>
              <a:rPr lang="en-US" altLang="zh-TW" sz="2400" dirty="0" smtClean="0">
                <a:solidFill>
                  <a:schemeClr val="tx1"/>
                </a:solidFill>
                <a:latin typeface="+mn-ea"/>
              </a:rPr>
              <a:t>2.</a:t>
            </a:r>
            <a:r>
              <a:rPr lang="zh-TW" altLang="en-US" sz="2400" b="1" dirty="0" smtClean="0"/>
              <a:t>依勞動基準法第</a:t>
            </a:r>
            <a:r>
              <a:rPr lang="en-US" altLang="zh-TW" sz="2400" b="1" dirty="0" smtClean="0"/>
              <a:t>84</a:t>
            </a:r>
            <a:r>
              <a:rPr lang="zh-TW" altLang="en-US" sz="2400" b="1" dirty="0" smtClean="0"/>
              <a:t>條之</a:t>
            </a:r>
            <a:r>
              <a:rPr lang="en-US" altLang="zh-TW" sz="2400" b="1" dirty="0" smtClean="0"/>
              <a:t>2</a:t>
            </a:r>
            <a:r>
              <a:rPr lang="zh-TW" altLang="en-US" sz="2400" b="1" dirty="0" smtClean="0"/>
              <a:t>規定，勞工工作年資自受僱之日起算。</a:t>
            </a:r>
            <a:endParaRPr lang="en-US" altLang="zh-TW" sz="2400" b="1" dirty="0" smtClean="0"/>
          </a:p>
          <a:p>
            <a:pPr marL="714375" lvl="1" indent="-714375" eaLnBrk="1" fontAlgn="auto" hangingPunct="1">
              <a:lnSpc>
                <a:spcPts val="3120"/>
              </a:lnSpc>
              <a:spcBef>
                <a:spcPts val="0"/>
              </a:spcBef>
              <a:spcAft>
                <a:spcPts val="0"/>
              </a:spcAft>
              <a:buClr>
                <a:schemeClr val="tx2">
                  <a:lumMod val="75000"/>
                </a:schemeClr>
              </a:buClr>
              <a:buNone/>
              <a:defRPr/>
            </a:pPr>
            <a:r>
              <a:rPr lang="zh-TW" altLang="en-US" sz="2400" b="1" dirty="0" smtClean="0"/>
              <a:t>     勞工留職停薪期間，得不併入工作年資計算。</a:t>
            </a:r>
            <a:endParaRPr lang="en-US" altLang="zh-TW" sz="24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r>
              <a:rPr lang="en-US" altLang="zh-TW" sz="2400" dirty="0" smtClean="0">
                <a:solidFill>
                  <a:schemeClr val="tx1"/>
                </a:solidFill>
                <a:latin typeface="+mn-ea"/>
              </a:rPr>
              <a:t>3.</a:t>
            </a:r>
            <a:r>
              <a:rPr lang="zh-TW" altLang="en-US" sz="2400" dirty="0" smtClean="0">
                <a:solidFill>
                  <a:schemeClr val="tx1"/>
                </a:solidFill>
                <a:latin typeface="+mn-ea"/>
              </a:rPr>
              <a:t>特別休假因年度終結或契約終止而未休之日數，應發給工資</a:t>
            </a:r>
            <a:endParaRPr lang="en-US" altLang="zh-TW" sz="24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r>
              <a:rPr lang="zh-TW" altLang="en-US" sz="2400" dirty="0" smtClean="0">
                <a:solidFill>
                  <a:schemeClr val="tx1"/>
                </a:solidFill>
                <a:latin typeface="+mn-ea"/>
              </a:rPr>
              <a:t>（無保留規定）。</a:t>
            </a:r>
            <a:endParaRPr lang="en-US" altLang="zh-TW" sz="24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endParaRPr lang="en-US" altLang="zh-TW" sz="2000" dirty="0" smtClean="0">
              <a:solidFill>
                <a:schemeClr val="tx1"/>
              </a:solidFill>
              <a:latin typeface="+mn-ea"/>
            </a:endParaRPr>
          </a:p>
          <a:p>
            <a:r>
              <a:rPr lang="zh-TW" altLang="en-US" sz="2000" dirty="0" smtClean="0"/>
              <a:t>特別休假日數試算系統</a:t>
            </a:r>
            <a:endParaRPr lang="en-US" altLang="zh-TW" sz="20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r>
              <a:rPr lang="en-US" altLang="zh-TW" sz="2000" dirty="0" smtClean="0">
                <a:solidFill>
                  <a:schemeClr val="tx1"/>
                </a:solidFill>
                <a:latin typeface="+mn-ea"/>
              </a:rPr>
              <a:t>https://kmvc.mol.gov.tw/Trail_New/html/RestDays.html</a:t>
            </a:r>
            <a:endParaRPr lang="zh-TW" altLang="en-US" sz="2000" dirty="0">
              <a:solidFill>
                <a:schemeClr val="tx1"/>
              </a:solidFill>
              <a:latin typeface="+mn-ea"/>
            </a:endParaRPr>
          </a:p>
        </p:txBody>
      </p:sp>
    </p:spTree>
    <p:extLst>
      <p:ext uri="{BB962C8B-B14F-4D97-AF65-F5344CB8AC3E}">
        <p14:creationId xmlns:p14="http://schemas.microsoft.com/office/powerpoint/2010/main" val="8787873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標題 1"/>
          <p:cNvSpPr>
            <a:spLocks noGrp="1"/>
          </p:cNvSpPr>
          <p:nvPr>
            <p:ph type="title"/>
          </p:nvPr>
        </p:nvSpPr>
        <p:spPr>
          <a:xfrm>
            <a:off x="539552" y="476673"/>
            <a:ext cx="8229600" cy="864096"/>
          </a:xfrm>
        </p:spPr>
        <p:txBody>
          <a:bodyPr/>
          <a:lstStyle/>
          <a:p>
            <a:pPr lvl="0" eaLnBrk="1" hangingPunct="1"/>
            <a:r>
              <a:rPr lang="zh-TW" altLang="en-US" sz="3600" dirty="0" smtClean="0">
                <a:solidFill>
                  <a:schemeClr val="bg2">
                    <a:lumMod val="25000"/>
                  </a:schemeClr>
                </a:solidFill>
                <a:latin typeface="+mn-ea"/>
                <a:ea typeface="+mn-ea"/>
              </a:rPr>
              <a:t>最後提醒</a:t>
            </a:r>
            <a:endParaRPr lang="zh-TW" altLang="en-US" sz="3600" dirty="0" smtClean="0">
              <a:latin typeface="+mn-ea"/>
              <a:ea typeface="+mn-ea"/>
            </a:endParaRPr>
          </a:p>
        </p:txBody>
      </p:sp>
      <p:sp>
        <p:nvSpPr>
          <p:cNvPr id="3" name="直排文字版面配置區 2"/>
          <p:cNvSpPr>
            <a:spLocks noGrp="1"/>
          </p:cNvSpPr>
          <p:nvPr>
            <p:ph type="body" orient="vert" idx="1"/>
          </p:nvPr>
        </p:nvSpPr>
        <p:spPr>
          <a:xfrm>
            <a:off x="251520" y="1268760"/>
            <a:ext cx="8713788" cy="5184576"/>
          </a:xfrm>
          <a:solidFill>
            <a:schemeClr val="accent3">
              <a:lumMod val="40000"/>
              <a:lumOff val="60000"/>
            </a:schemeClr>
          </a:solidFill>
        </p:spPr>
        <p:txBody>
          <a:bodyPr vert="horz" rtlCol="0">
            <a:normAutofit/>
          </a:bodyPr>
          <a:lstStyle/>
          <a:p>
            <a:pPr marL="714375" lvl="1" indent="-714375" eaLnBrk="1" fontAlgn="auto" hangingPunct="1">
              <a:lnSpc>
                <a:spcPts val="3120"/>
              </a:lnSpc>
              <a:spcBef>
                <a:spcPts val="0"/>
              </a:spcBef>
              <a:spcAft>
                <a:spcPts val="0"/>
              </a:spcAft>
              <a:buClr>
                <a:schemeClr val="tx2">
                  <a:lumMod val="75000"/>
                </a:schemeClr>
              </a:buClr>
              <a:buNone/>
              <a:defRPr/>
            </a:pPr>
            <a:r>
              <a:rPr lang="zh-TW" altLang="en-US" sz="2800" b="1" dirty="0" smtClean="0">
                <a:solidFill>
                  <a:schemeClr val="tx1"/>
                </a:solidFill>
                <a:latin typeface="+mn-ea"/>
              </a:rPr>
              <a:t>休假（國定假日）／特別休假，均應進行事先管理。</a:t>
            </a:r>
          </a:p>
          <a:p>
            <a:pPr marL="714375" lvl="1" indent="-714375" eaLnBrk="1" fontAlgn="auto" hangingPunct="1">
              <a:lnSpc>
                <a:spcPts val="3120"/>
              </a:lnSpc>
              <a:spcBef>
                <a:spcPts val="0"/>
              </a:spcBef>
              <a:spcAft>
                <a:spcPts val="0"/>
              </a:spcAft>
              <a:buClr>
                <a:schemeClr val="tx2">
                  <a:lumMod val="75000"/>
                </a:schemeClr>
              </a:buClr>
              <a:buNone/>
              <a:defRPr/>
            </a:pPr>
            <a:endParaRPr lang="en-US" altLang="zh-TW" sz="20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r>
              <a:rPr lang="zh-TW" altLang="en-US" sz="2000" dirty="0" smtClean="0">
                <a:solidFill>
                  <a:schemeClr val="tx1"/>
                </a:solidFill>
                <a:latin typeface="+mn-ea"/>
              </a:rPr>
              <a:t>因業務需要，經常需要調整出勤人力單位，</a:t>
            </a:r>
            <a:endParaRPr lang="en-US" altLang="zh-TW" sz="20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r>
              <a:rPr lang="zh-TW" altLang="en-US" sz="2000" dirty="0" smtClean="0">
                <a:solidFill>
                  <a:schemeClr val="tx1"/>
                </a:solidFill>
                <a:latin typeface="+mn-ea"/>
              </a:rPr>
              <a:t>為避免誤會及勞資爭議，</a:t>
            </a:r>
            <a:endParaRPr lang="en-US" altLang="zh-TW" sz="20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r>
              <a:rPr lang="zh-TW" altLang="en-US" sz="2000" dirty="0" smtClean="0">
                <a:solidFill>
                  <a:schemeClr val="tx1"/>
                </a:solidFill>
                <a:latin typeface="+mn-ea"/>
              </a:rPr>
              <a:t>強烈建議事先書面議定班表或行事曆，並於單位內公布。</a:t>
            </a:r>
            <a:endParaRPr lang="en-US" altLang="zh-TW" sz="20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endParaRPr lang="en-US" altLang="zh-TW" sz="20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r>
              <a:rPr lang="zh-TW" altLang="en-US" sz="2000" dirty="0" smtClean="0">
                <a:solidFill>
                  <a:schemeClr val="tx1"/>
                </a:solidFill>
                <a:latin typeface="+mn-ea"/>
              </a:rPr>
              <a:t>休假與特別休假、例假在加班費的計算上，</a:t>
            </a:r>
            <a:endParaRPr lang="en-US" altLang="zh-TW" sz="20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r>
              <a:rPr lang="zh-TW" altLang="en-US" sz="2000" dirty="0" smtClean="0">
                <a:solidFill>
                  <a:schemeClr val="tx1"/>
                </a:solidFill>
                <a:latin typeface="+mn-ea"/>
              </a:rPr>
              <a:t>屬勞工中斷假日同意出勤上班，均應發給加倍工資，</a:t>
            </a:r>
            <a:endParaRPr lang="en-US" altLang="zh-TW" sz="2000" dirty="0" smtClean="0">
              <a:solidFill>
                <a:schemeClr val="tx1"/>
              </a:solidFill>
              <a:latin typeface="+mn-ea"/>
            </a:endParaRPr>
          </a:p>
          <a:p>
            <a:pPr marL="714375" lvl="1" indent="-714375" eaLnBrk="1" fontAlgn="auto" hangingPunct="1">
              <a:lnSpc>
                <a:spcPts val="3120"/>
              </a:lnSpc>
              <a:spcBef>
                <a:spcPts val="0"/>
              </a:spcBef>
              <a:spcAft>
                <a:spcPts val="0"/>
              </a:spcAft>
              <a:buClr>
                <a:schemeClr val="tx2">
                  <a:lumMod val="75000"/>
                </a:schemeClr>
              </a:buClr>
              <a:buNone/>
              <a:defRPr/>
            </a:pPr>
            <a:endParaRPr lang="en-US" altLang="zh-TW" sz="2000" dirty="0" smtClean="0">
              <a:solidFill>
                <a:schemeClr val="tx1"/>
              </a:solidFill>
              <a:latin typeface="+mn-ea"/>
            </a:endParaRPr>
          </a:p>
          <a:p>
            <a:pPr marL="714375" lvl="1" indent="-714375" algn="ctr" eaLnBrk="1" fontAlgn="auto" hangingPunct="1">
              <a:lnSpc>
                <a:spcPts val="3120"/>
              </a:lnSpc>
              <a:spcBef>
                <a:spcPts val="0"/>
              </a:spcBef>
              <a:spcAft>
                <a:spcPts val="0"/>
              </a:spcAft>
              <a:buClr>
                <a:schemeClr val="tx2">
                  <a:lumMod val="75000"/>
                </a:schemeClr>
              </a:buClr>
              <a:buNone/>
              <a:defRPr/>
            </a:pPr>
            <a:r>
              <a:rPr lang="zh-TW" altLang="en-US" sz="2000" b="1" dirty="0" smtClean="0">
                <a:solidFill>
                  <a:srgbClr val="FF0000"/>
                </a:solidFill>
              </a:rPr>
              <a:t>加倍工資，即假日當日工資照給外，再加發</a:t>
            </a:r>
            <a:r>
              <a:rPr lang="en-US" altLang="zh-TW" sz="2000" b="1" dirty="0" smtClean="0">
                <a:solidFill>
                  <a:srgbClr val="FF0000"/>
                </a:solidFill>
              </a:rPr>
              <a:t>1</a:t>
            </a:r>
            <a:r>
              <a:rPr lang="zh-TW" altLang="en-US" sz="2000" b="1" dirty="0" smtClean="0">
                <a:solidFill>
                  <a:srgbClr val="FF0000"/>
                </a:solidFill>
              </a:rPr>
              <a:t>日工資。</a:t>
            </a:r>
            <a:endParaRPr lang="en-US" altLang="zh-TW" sz="2000" b="1" dirty="0" smtClean="0">
              <a:solidFill>
                <a:srgbClr val="FF0000"/>
              </a:solidFill>
            </a:endParaRPr>
          </a:p>
          <a:p>
            <a:pPr marL="714375" lvl="1" indent="-714375" algn="ctr" eaLnBrk="1" fontAlgn="auto" hangingPunct="1">
              <a:lnSpc>
                <a:spcPts val="3120"/>
              </a:lnSpc>
              <a:spcBef>
                <a:spcPts val="0"/>
              </a:spcBef>
              <a:spcAft>
                <a:spcPts val="0"/>
              </a:spcAft>
              <a:buClr>
                <a:schemeClr val="tx2">
                  <a:lumMod val="75000"/>
                </a:schemeClr>
              </a:buClr>
              <a:buNone/>
              <a:defRPr/>
            </a:pPr>
            <a:r>
              <a:rPr lang="zh-TW" altLang="en-US" sz="2000" b="1" dirty="0" smtClean="0">
                <a:solidFill>
                  <a:srgbClr val="FF0000"/>
                </a:solidFill>
              </a:rPr>
              <a:t>「例假」出勤，除加倍給薪，事後還應給予補休</a:t>
            </a:r>
            <a:r>
              <a:rPr lang="en-US" altLang="zh-TW" sz="2000" b="1" dirty="0" smtClean="0">
                <a:solidFill>
                  <a:srgbClr val="FF0000"/>
                </a:solidFill>
              </a:rPr>
              <a:t>1</a:t>
            </a:r>
            <a:r>
              <a:rPr lang="zh-TW" altLang="en-US" sz="2000" b="1" dirty="0" smtClean="0">
                <a:solidFill>
                  <a:srgbClr val="FF0000"/>
                </a:solidFill>
              </a:rPr>
              <a:t>日。</a:t>
            </a:r>
            <a:endParaRPr lang="en-US" altLang="zh-TW" sz="2000" b="1" dirty="0" smtClean="0">
              <a:solidFill>
                <a:srgbClr val="FF0000"/>
              </a:solidFill>
              <a:latin typeface="+mn-ea"/>
            </a:endParaRPr>
          </a:p>
        </p:txBody>
      </p:sp>
    </p:spTree>
    <p:extLst>
      <p:ext uri="{BB962C8B-B14F-4D97-AF65-F5344CB8AC3E}">
        <p14:creationId xmlns:p14="http://schemas.microsoft.com/office/powerpoint/2010/main" val="8787873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094673" y="2348880"/>
            <a:ext cx="2954655" cy="1754326"/>
          </a:xfrm>
          <a:prstGeom prst="rect">
            <a:avLst/>
          </a:prstGeom>
          <a:noFill/>
        </p:spPr>
        <p:txBody>
          <a:bodyPr wrap="none">
            <a:spAutoFit/>
          </a:bodyPr>
          <a:lstStyle/>
          <a:p>
            <a:pPr algn="ctr" fontAlgn="auto">
              <a:spcBef>
                <a:spcPts val="0"/>
              </a:spcBef>
              <a:spcAft>
                <a:spcPts val="0"/>
              </a:spcAft>
              <a:defRPr/>
            </a:pPr>
            <a:r>
              <a:rPr kumimoji="0" lang="zh-TW" alt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ea typeface="+mn-ea"/>
              </a:rPr>
              <a:t>感</a:t>
            </a:r>
            <a:r>
              <a:rPr kumimoji="0" lang="zh-TW" alt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ea typeface="+mn-ea"/>
              </a:rPr>
              <a:t>謝</a:t>
            </a:r>
            <a:r>
              <a:rPr kumimoji="0" lang="zh-TW" alt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ea typeface="+mn-ea"/>
              </a:rPr>
              <a:t>聆聽</a:t>
            </a:r>
            <a:endParaRPr kumimoji="0" lang="en-US" altLang="zh-TW"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ea typeface="+mn-ea"/>
            </a:endParaRPr>
          </a:p>
          <a:p>
            <a:pPr algn="ctr" fontAlgn="auto">
              <a:spcBef>
                <a:spcPts val="0"/>
              </a:spcBef>
              <a:spcAft>
                <a:spcPts val="0"/>
              </a:spcAft>
              <a:defRPr/>
            </a:pPr>
            <a:r>
              <a:rPr kumimoji="0" lang="zh-TW" alt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ea typeface="+mn-ea"/>
              </a:rPr>
              <a:t>敬請</a:t>
            </a:r>
            <a:r>
              <a:rPr kumimoji="0" lang="zh-TW" alt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ea typeface="+mn-ea"/>
              </a:rPr>
              <a:t>指導</a:t>
            </a:r>
            <a:endParaRPr kumimoji="0" lang="zh-TW" alt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ea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323850" y="1700213"/>
            <a:ext cx="8569325" cy="4425950"/>
          </a:xfrm>
        </p:spPr>
        <p:txBody>
          <a:bodyPr rtlCol="0">
            <a:normAutofit/>
          </a:bodyPr>
          <a:lstStyle/>
          <a:p>
            <a:pPr marL="0" indent="-360000" eaLnBrk="1" fontAlgn="auto" hangingPunct="1">
              <a:spcBef>
                <a:spcPts val="2400"/>
              </a:spcBef>
              <a:spcAft>
                <a:spcPts val="0"/>
              </a:spcAft>
              <a:buClr>
                <a:schemeClr val="tx2">
                  <a:lumMod val="75000"/>
                </a:schemeClr>
              </a:buClr>
              <a:buFont typeface="+mj-lt"/>
              <a:buAutoNum type="arabicPeriod"/>
              <a:defRPr/>
            </a:pPr>
            <a:r>
              <a:rPr lang="zh-TW" altLang="zh-TW" sz="2600" b="1" spc="-100" dirty="0">
                <a:solidFill>
                  <a:schemeClr val="bg2">
                    <a:lumMod val="25000"/>
                  </a:schemeClr>
                </a:solidFill>
              </a:rPr>
              <a:t>勞工每</a:t>
            </a:r>
            <a:r>
              <a:rPr lang="en-US" altLang="zh-TW" sz="2600" b="1" spc="-100" dirty="0">
                <a:solidFill>
                  <a:schemeClr val="bg2">
                    <a:lumMod val="25000"/>
                  </a:schemeClr>
                </a:solidFill>
              </a:rPr>
              <a:t>7</a:t>
            </a:r>
            <a:r>
              <a:rPr lang="zh-TW" altLang="zh-TW" sz="2600" b="1" spc="-100" dirty="0" smtClean="0">
                <a:solidFill>
                  <a:schemeClr val="bg2">
                    <a:lumMod val="25000"/>
                  </a:schemeClr>
                </a:solidFill>
              </a:rPr>
              <a:t>日至少</a:t>
            </a:r>
            <a:r>
              <a:rPr lang="zh-TW" altLang="zh-TW" sz="2600" b="1" spc="-100" dirty="0">
                <a:solidFill>
                  <a:schemeClr val="bg2">
                    <a:lumMod val="25000"/>
                  </a:schemeClr>
                </a:solidFill>
              </a:rPr>
              <a:t>應有</a:t>
            </a:r>
            <a:r>
              <a:rPr lang="en-US" altLang="zh-TW" sz="2600" b="1" spc="-100" dirty="0">
                <a:solidFill>
                  <a:schemeClr val="bg2">
                    <a:lumMod val="25000"/>
                  </a:schemeClr>
                </a:solidFill>
              </a:rPr>
              <a:t>2</a:t>
            </a:r>
            <a:r>
              <a:rPr lang="zh-TW" altLang="zh-TW" sz="2600" b="1" spc="-100" dirty="0">
                <a:solidFill>
                  <a:schemeClr val="bg2">
                    <a:lumMod val="25000"/>
                  </a:schemeClr>
                </a:solidFill>
              </a:rPr>
              <a:t>日之休息</a:t>
            </a:r>
            <a:r>
              <a:rPr lang="zh-TW" altLang="zh-TW" sz="2600" b="1" spc="-100" dirty="0" smtClean="0">
                <a:solidFill>
                  <a:schemeClr val="bg2">
                    <a:lumMod val="25000"/>
                  </a:schemeClr>
                </a:solidFill>
              </a:rPr>
              <a:t>，</a:t>
            </a:r>
            <a:r>
              <a:rPr lang="en-US" altLang="zh-TW" sz="2600" b="1" spc="-100" dirty="0" smtClean="0">
                <a:solidFill>
                  <a:schemeClr val="bg2">
                    <a:lumMod val="25000"/>
                  </a:schemeClr>
                </a:solidFill>
              </a:rPr>
              <a:t>1</a:t>
            </a:r>
            <a:r>
              <a:rPr lang="zh-TW" altLang="zh-TW" sz="2600" b="1" spc="-100" dirty="0">
                <a:solidFill>
                  <a:schemeClr val="bg2">
                    <a:lumMod val="25000"/>
                  </a:schemeClr>
                </a:solidFill>
              </a:rPr>
              <a:t>日為例假，</a:t>
            </a:r>
            <a:r>
              <a:rPr lang="en-US" altLang="zh-TW" sz="2600" b="1" spc="-100" dirty="0">
                <a:solidFill>
                  <a:schemeClr val="bg2">
                    <a:lumMod val="25000"/>
                  </a:schemeClr>
                </a:solidFill>
              </a:rPr>
              <a:t>1</a:t>
            </a:r>
            <a:r>
              <a:rPr lang="zh-TW" altLang="zh-TW" sz="2600" b="1" spc="-100" dirty="0">
                <a:solidFill>
                  <a:schemeClr val="bg2">
                    <a:lumMod val="25000"/>
                  </a:schemeClr>
                </a:solidFill>
              </a:rPr>
              <a:t>日為休息</a:t>
            </a:r>
            <a:r>
              <a:rPr lang="zh-TW" altLang="zh-TW" sz="2600" b="1" spc="-100" dirty="0" smtClean="0">
                <a:solidFill>
                  <a:schemeClr val="bg2">
                    <a:lumMod val="25000"/>
                  </a:schemeClr>
                </a:solidFill>
              </a:rPr>
              <a:t>日</a:t>
            </a:r>
            <a:endParaRPr lang="en-US" altLang="zh-TW" sz="2600" b="1" spc="-100" dirty="0" smtClean="0">
              <a:solidFill>
                <a:schemeClr val="bg2">
                  <a:lumMod val="25000"/>
                </a:schemeClr>
              </a:solidFill>
            </a:endParaRPr>
          </a:p>
          <a:p>
            <a:pPr marL="0" indent="0" eaLnBrk="1" fontAlgn="auto" hangingPunct="1">
              <a:spcAft>
                <a:spcPts val="0"/>
              </a:spcAft>
              <a:buFont typeface="Symbol" pitchFamily="18" charset="2"/>
              <a:buNone/>
              <a:defRPr/>
            </a:pPr>
            <a:endParaRPr lang="zh-TW" altLang="en-US" b="1" dirty="0"/>
          </a:p>
        </p:txBody>
      </p:sp>
      <p:sp>
        <p:nvSpPr>
          <p:cNvPr id="3" name="標題 2"/>
          <p:cNvSpPr>
            <a:spLocks noGrp="1"/>
          </p:cNvSpPr>
          <p:nvPr>
            <p:ph type="title"/>
          </p:nvPr>
        </p:nvSpPr>
        <p:spPr/>
        <p:txBody>
          <a:bodyPr rtlCol="0">
            <a:normAutofit/>
          </a:bodyPr>
          <a:lstStyle/>
          <a:p>
            <a:pPr eaLnBrk="1" fontAlgn="auto" hangingPunct="1">
              <a:spcAft>
                <a:spcPts val="0"/>
              </a:spcAft>
              <a:defRPr/>
            </a:pPr>
            <a:r>
              <a:rPr lang="zh-TW" altLang="zh-TW" sz="3200" dirty="0" smtClean="0">
                <a:solidFill>
                  <a:schemeClr val="tx1"/>
                </a:solidFill>
              </a:rPr>
              <a:t>一例</a:t>
            </a:r>
            <a:r>
              <a:rPr lang="zh-TW" altLang="zh-TW" sz="3200" dirty="0">
                <a:solidFill>
                  <a:schemeClr val="tx1"/>
                </a:solidFill>
              </a:rPr>
              <a:t>一休</a:t>
            </a:r>
            <a:r>
              <a:rPr lang="zh-TW" altLang="en-US" sz="3200" dirty="0">
                <a:solidFill>
                  <a:schemeClr val="tx1"/>
                </a:solidFill>
              </a:rPr>
              <a:t>制度修法重點</a:t>
            </a:r>
            <a:r>
              <a:rPr lang="zh-TW" altLang="en-US" sz="3200" dirty="0" smtClean="0">
                <a:solidFill>
                  <a:schemeClr val="tx1"/>
                </a:solidFill>
              </a:rPr>
              <a:t>說明</a:t>
            </a:r>
            <a:r>
              <a:rPr lang="en-US" altLang="zh-TW" sz="3200" dirty="0" smtClean="0">
                <a:solidFill>
                  <a:schemeClr val="tx1"/>
                </a:solidFill>
              </a:rPr>
              <a:t>(</a:t>
            </a:r>
            <a:r>
              <a:rPr lang="zh-TW" altLang="en-US" sz="3200" dirty="0" smtClean="0">
                <a:solidFill>
                  <a:schemeClr val="tx1"/>
                </a:solidFill>
              </a:rPr>
              <a:t>一</a:t>
            </a:r>
            <a:r>
              <a:rPr lang="en-US" altLang="zh-TW" sz="3200" dirty="0" smtClean="0">
                <a:solidFill>
                  <a:schemeClr val="tx1"/>
                </a:solidFill>
              </a:rPr>
              <a:t>)</a:t>
            </a:r>
            <a:endParaRPr lang="zh-TW" altLang="en-US" sz="3200" dirty="0">
              <a:solidFill>
                <a:schemeClr val="tx1"/>
              </a:solidFill>
            </a:endParaRPr>
          </a:p>
        </p:txBody>
      </p:sp>
      <p:graphicFrame>
        <p:nvGraphicFramePr>
          <p:cNvPr id="4" name="表格 3"/>
          <p:cNvGraphicFramePr>
            <a:graphicFrameLocks noGrp="1"/>
          </p:cNvGraphicFramePr>
          <p:nvPr/>
        </p:nvGraphicFramePr>
        <p:xfrm>
          <a:off x="250825" y="2276475"/>
          <a:ext cx="8642351" cy="3935458"/>
        </p:xfrm>
        <a:graphic>
          <a:graphicData uri="http://schemas.openxmlformats.org/drawingml/2006/table">
            <a:tbl>
              <a:tblPr firstRow="1" firstCol="1" bandRow="1">
                <a:tableStyleId>{5C22544A-7EE6-4342-B048-85BDC9FD1C3A}</a:tableStyleId>
              </a:tblPr>
              <a:tblGrid>
                <a:gridCol w="1881581"/>
                <a:gridCol w="3379843"/>
                <a:gridCol w="3380927"/>
              </a:tblGrid>
              <a:tr h="1053017">
                <a:tc>
                  <a:txBody>
                    <a:bodyPr/>
                    <a:lstStyle/>
                    <a:p>
                      <a:pPr algn="ctr">
                        <a:spcAft>
                          <a:spcPts val="0"/>
                        </a:spcAft>
                      </a:pPr>
                      <a:r>
                        <a:rPr lang="zh-TW" sz="2400" kern="100" dirty="0">
                          <a:effectLst/>
                        </a:rPr>
                        <a:t>項目</a:t>
                      </a:r>
                      <a:endParaRPr lang="zh-TW" sz="2400" kern="100" dirty="0">
                        <a:effectLst/>
                        <a:latin typeface="Calibri"/>
                        <a:ea typeface="新細明體"/>
                        <a:cs typeface="Times New Roman"/>
                      </a:endParaRPr>
                    </a:p>
                  </a:txBody>
                  <a:tcPr marL="68591" marR="68591" marT="9525" marB="0" anchor="ctr"/>
                </a:tc>
                <a:tc>
                  <a:txBody>
                    <a:bodyPr/>
                    <a:lstStyle/>
                    <a:p>
                      <a:pPr algn="ctr">
                        <a:spcAft>
                          <a:spcPts val="0"/>
                        </a:spcAft>
                      </a:pPr>
                      <a:r>
                        <a:rPr lang="zh-TW" sz="2400" kern="100" dirty="0">
                          <a:effectLst/>
                        </a:rPr>
                        <a:t>現行規定</a:t>
                      </a:r>
                      <a:endParaRPr lang="zh-TW" sz="2400" kern="100" dirty="0">
                        <a:effectLst/>
                        <a:latin typeface="Calibri"/>
                        <a:ea typeface="新細明體"/>
                        <a:cs typeface="Times New Roman"/>
                      </a:endParaRPr>
                    </a:p>
                  </a:txBody>
                  <a:tcPr marL="68591" marR="68591" marT="9525" marB="0" anchor="ctr"/>
                </a:tc>
                <a:tc>
                  <a:txBody>
                    <a:bodyPr/>
                    <a:lstStyle/>
                    <a:p>
                      <a:pPr algn="ctr">
                        <a:spcAft>
                          <a:spcPts val="0"/>
                        </a:spcAft>
                      </a:pPr>
                      <a:r>
                        <a:rPr lang="zh-TW" sz="2400" kern="100" dirty="0">
                          <a:effectLst/>
                        </a:rPr>
                        <a:t>一例一休規定</a:t>
                      </a:r>
                      <a:endParaRPr lang="zh-TW" sz="2400" kern="100" dirty="0">
                        <a:effectLst/>
                        <a:latin typeface="Calibri"/>
                        <a:ea typeface="新細明體"/>
                        <a:cs typeface="Times New Roman"/>
                      </a:endParaRPr>
                    </a:p>
                  </a:txBody>
                  <a:tcPr marL="68591" marR="68591" marT="9525" marB="0" anchor="ctr"/>
                </a:tc>
              </a:tr>
              <a:tr h="1106760">
                <a:tc>
                  <a:txBody>
                    <a:bodyPr/>
                    <a:lstStyle/>
                    <a:p>
                      <a:pPr algn="ctr">
                        <a:spcAft>
                          <a:spcPts val="0"/>
                        </a:spcAft>
                      </a:pPr>
                      <a:r>
                        <a:rPr lang="zh-TW" sz="2400" kern="100" dirty="0">
                          <a:effectLst/>
                        </a:rPr>
                        <a:t>休息</a:t>
                      </a:r>
                      <a:endParaRPr lang="zh-TW" sz="2400" kern="100" dirty="0">
                        <a:effectLst/>
                        <a:latin typeface="Calibri"/>
                        <a:ea typeface="新細明體"/>
                        <a:cs typeface="Times New Roman"/>
                      </a:endParaRPr>
                    </a:p>
                  </a:txBody>
                  <a:tcPr marL="36201" marR="36201" marT="9525" marB="0" anchor="ctr"/>
                </a:tc>
                <a:tc>
                  <a:txBody>
                    <a:bodyPr/>
                    <a:lstStyle/>
                    <a:p>
                      <a:pPr>
                        <a:spcAft>
                          <a:spcPts val="0"/>
                        </a:spcAft>
                      </a:pPr>
                      <a:r>
                        <a:rPr lang="zh-TW" sz="2400" kern="100" dirty="0">
                          <a:effectLst/>
                        </a:rPr>
                        <a:t>每</a:t>
                      </a:r>
                      <a:r>
                        <a:rPr lang="en-US" sz="2400" kern="100" dirty="0">
                          <a:effectLst/>
                        </a:rPr>
                        <a:t>7</a:t>
                      </a:r>
                      <a:r>
                        <a:rPr lang="zh-TW" sz="2400" kern="100" dirty="0">
                          <a:effectLst/>
                        </a:rPr>
                        <a:t>日中至少應有</a:t>
                      </a:r>
                      <a:r>
                        <a:rPr lang="en-US" sz="2400" kern="100" dirty="0">
                          <a:effectLst/>
                        </a:rPr>
                        <a:t>1</a:t>
                      </a:r>
                      <a:r>
                        <a:rPr lang="zh-TW" sz="2400" kern="100" dirty="0">
                          <a:effectLst/>
                        </a:rPr>
                        <a:t>日</a:t>
                      </a:r>
                    </a:p>
                    <a:p>
                      <a:pPr>
                        <a:spcAft>
                          <a:spcPts val="0"/>
                        </a:spcAft>
                      </a:pPr>
                      <a:r>
                        <a:rPr lang="zh-TW" sz="2400" kern="100" dirty="0">
                          <a:effectLst/>
                        </a:rPr>
                        <a:t>之休息，作為例假。</a:t>
                      </a:r>
                      <a:endParaRPr lang="zh-TW" sz="2400" kern="100" dirty="0">
                        <a:effectLst/>
                        <a:latin typeface="Calibri"/>
                        <a:ea typeface="新細明體"/>
                        <a:cs typeface="Times New Roman"/>
                      </a:endParaRPr>
                    </a:p>
                  </a:txBody>
                  <a:tcPr marL="68591" marR="68591" marT="9525" marB="0"/>
                </a:tc>
                <a:tc>
                  <a:txBody>
                    <a:bodyPr/>
                    <a:lstStyle/>
                    <a:p>
                      <a:pPr>
                        <a:spcAft>
                          <a:spcPts val="0"/>
                        </a:spcAft>
                      </a:pPr>
                      <a:r>
                        <a:rPr lang="zh-TW" sz="2400" kern="100" dirty="0">
                          <a:effectLst/>
                        </a:rPr>
                        <a:t>每</a:t>
                      </a:r>
                      <a:r>
                        <a:rPr lang="en-US" sz="2400" kern="100" dirty="0">
                          <a:effectLst/>
                        </a:rPr>
                        <a:t>7</a:t>
                      </a:r>
                      <a:r>
                        <a:rPr lang="zh-TW" sz="2400" kern="100" dirty="0">
                          <a:effectLst/>
                        </a:rPr>
                        <a:t>天至少應有</a:t>
                      </a:r>
                      <a:r>
                        <a:rPr lang="en-US" sz="2400" kern="100" dirty="0">
                          <a:effectLst/>
                        </a:rPr>
                        <a:t>2</a:t>
                      </a:r>
                      <a:r>
                        <a:rPr lang="zh-TW" sz="2400" kern="100" dirty="0">
                          <a:effectLst/>
                        </a:rPr>
                        <a:t>日休</a:t>
                      </a:r>
                    </a:p>
                    <a:p>
                      <a:pPr>
                        <a:spcAft>
                          <a:spcPts val="0"/>
                        </a:spcAft>
                      </a:pPr>
                      <a:r>
                        <a:rPr lang="zh-TW" sz="2400" kern="100" dirty="0">
                          <a:effectLst/>
                        </a:rPr>
                        <a:t>息，</a:t>
                      </a:r>
                      <a:r>
                        <a:rPr lang="en-US" sz="2400" kern="100" dirty="0">
                          <a:effectLst/>
                        </a:rPr>
                        <a:t>1</a:t>
                      </a:r>
                      <a:r>
                        <a:rPr lang="zh-TW" sz="2400" kern="100" dirty="0">
                          <a:effectLst/>
                        </a:rPr>
                        <a:t>日為例假，</a:t>
                      </a:r>
                      <a:r>
                        <a:rPr lang="en-US" sz="2400" kern="100" dirty="0">
                          <a:effectLst/>
                        </a:rPr>
                        <a:t>1</a:t>
                      </a:r>
                      <a:r>
                        <a:rPr lang="zh-TW" sz="2400" kern="100" dirty="0">
                          <a:effectLst/>
                        </a:rPr>
                        <a:t>日</a:t>
                      </a:r>
                    </a:p>
                    <a:p>
                      <a:pPr>
                        <a:spcAft>
                          <a:spcPts val="0"/>
                        </a:spcAft>
                      </a:pPr>
                      <a:r>
                        <a:rPr lang="zh-TW" sz="2400" kern="100" dirty="0">
                          <a:effectLst/>
                        </a:rPr>
                        <a:t>為休息日。</a:t>
                      </a:r>
                      <a:endParaRPr lang="zh-TW" sz="2400" kern="100" dirty="0">
                        <a:effectLst/>
                        <a:latin typeface="Calibri"/>
                        <a:ea typeface="新細明體"/>
                        <a:cs typeface="Times New Roman"/>
                      </a:endParaRPr>
                    </a:p>
                  </a:txBody>
                  <a:tcPr marL="68591" marR="68591" marT="9525" marB="0"/>
                </a:tc>
              </a:tr>
              <a:tr h="1775636">
                <a:tc>
                  <a:txBody>
                    <a:bodyPr/>
                    <a:lstStyle/>
                    <a:p>
                      <a:pPr algn="ctr">
                        <a:spcAft>
                          <a:spcPts val="0"/>
                        </a:spcAft>
                      </a:pPr>
                      <a:r>
                        <a:rPr lang="zh-TW" sz="2400" kern="100" dirty="0">
                          <a:effectLst/>
                        </a:rPr>
                        <a:t>工作日</a:t>
                      </a:r>
                      <a:endParaRPr lang="zh-TW" sz="2400" kern="100" dirty="0">
                        <a:effectLst/>
                        <a:latin typeface="Calibri"/>
                        <a:ea typeface="新細明體"/>
                        <a:cs typeface="Times New Roman"/>
                      </a:endParaRPr>
                    </a:p>
                  </a:txBody>
                  <a:tcPr marL="36201" marR="36201" marT="9525" marB="0" anchor="ctr"/>
                </a:tc>
                <a:tc>
                  <a:txBody>
                    <a:bodyPr/>
                    <a:lstStyle/>
                    <a:p>
                      <a:pPr>
                        <a:spcAft>
                          <a:spcPts val="0"/>
                        </a:spcAft>
                      </a:pPr>
                      <a:r>
                        <a:rPr lang="zh-TW" sz="2400" kern="100" dirty="0">
                          <a:effectLst/>
                        </a:rPr>
                        <a:t>每週</a:t>
                      </a:r>
                      <a:r>
                        <a:rPr lang="en-US" sz="2400" kern="100" dirty="0">
                          <a:effectLst/>
                        </a:rPr>
                        <a:t>40</a:t>
                      </a:r>
                      <a:r>
                        <a:rPr lang="zh-TW" sz="2400" kern="100" dirty="0">
                          <a:effectLst/>
                        </a:rPr>
                        <a:t>小時之正常工</a:t>
                      </a:r>
                    </a:p>
                    <a:p>
                      <a:pPr>
                        <a:spcAft>
                          <a:spcPts val="0"/>
                        </a:spcAft>
                      </a:pPr>
                      <a:r>
                        <a:rPr lang="zh-TW" sz="2400" kern="100" dirty="0">
                          <a:effectLst/>
                        </a:rPr>
                        <a:t>時，可安排於</a:t>
                      </a:r>
                      <a:r>
                        <a:rPr lang="en-US" sz="2400" kern="100" dirty="0">
                          <a:effectLst/>
                        </a:rPr>
                        <a:t>6</a:t>
                      </a:r>
                      <a:r>
                        <a:rPr lang="zh-TW" sz="2400" kern="100" dirty="0">
                          <a:effectLst/>
                        </a:rPr>
                        <a:t>個工</a:t>
                      </a:r>
                    </a:p>
                    <a:p>
                      <a:pPr>
                        <a:spcAft>
                          <a:spcPts val="0"/>
                        </a:spcAft>
                      </a:pPr>
                      <a:r>
                        <a:rPr lang="zh-TW" sz="2400" kern="100" dirty="0">
                          <a:effectLst/>
                        </a:rPr>
                        <a:t>作日。</a:t>
                      </a:r>
                      <a:endParaRPr lang="zh-TW" sz="2400" kern="100" dirty="0">
                        <a:effectLst/>
                        <a:latin typeface="Calibri"/>
                        <a:ea typeface="新細明體"/>
                        <a:cs typeface="Times New Roman"/>
                      </a:endParaRPr>
                    </a:p>
                  </a:txBody>
                  <a:tcPr marL="68591" marR="68591" marT="9525" marB="0"/>
                </a:tc>
                <a:tc>
                  <a:txBody>
                    <a:bodyPr/>
                    <a:lstStyle/>
                    <a:p>
                      <a:pPr>
                        <a:spcAft>
                          <a:spcPts val="0"/>
                        </a:spcAft>
                      </a:pPr>
                      <a:r>
                        <a:rPr lang="zh-TW" sz="2400" kern="100" dirty="0">
                          <a:effectLst/>
                        </a:rPr>
                        <a:t>每週</a:t>
                      </a:r>
                      <a:r>
                        <a:rPr lang="en-US" sz="2400" kern="100" dirty="0">
                          <a:effectLst/>
                        </a:rPr>
                        <a:t>40</a:t>
                      </a:r>
                      <a:r>
                        <a:rPr lang="zh-TW" sz="2400" kern="100" dirty="0">
                          <a:effectLst/>
                        </a:rPr>
                        <a:t>小時之正常工</a:t>
                      </a:r>
                    </a:p>
                    <a:p>
                      <a:pPr>
                        <a:spcAft>
                          <a:spcPts val="0"/>
                        </a:spcAft>
                      </a:pPr>
                      <a:r>
                        <a:rPr lang="zh-TW" sz="2400" kern="100" dirty="0">
                          <a:effectLst/>
                        </a:rPr>
                        <a:t>時，僅安排於</a:t>
                      </a:r>
                      <a:r>
                        <a:rPr lang="en-US" sz="2400" kern="100" dirty="0">
                          <a:effectLst/>
                        </a:rPr>
                        <a:t>5</a:t>
                      </a:r>
                      <a:r>
                        <a:rPr lang="zh-TW" sz="2400" kern="100" dirty="0">
                          <a:effectLst/>
                        </a:rPr>
                        <a:t>個工</a:t>
                      </a:r>
                    </a:p>
                    <a:p>
                      <a:pPr>
                        <a:spcAft>
                          <a:spcPts val="0"/>
                        </a:spcAft>
                      </a:pPr>
                      <a:r>
                        <a:rPr lang="zh-TW" sz="2400" kern="100" dirty="0">
                          <a:effectLst/>
                        </a:rPr>
                        <a:t>作日。</a:t>
                      </a:r>
                      <a:endParaRPr lang="zh-TW" sz="2400" kern="100" dirty="0">
                        <a:effectLst/>
                        <a:latin typeface="Calibri"/>
                        <a:ea typeface="新細明體"/>
                        <a:cs typeface="Times New Roman"/>
                      </a:endParaRPr>
                    </a:p>
                  </a:txBody>
                  <a:tcPr marL="68591" marR="68591" marT="9525"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內容版面配置區 1"/>
          <p:cNvSpPr>
            <a:spLocks noGrp="1"/>
          </p:cNvSpPr>
          <p:nvPr>
            <p:ph idx="1"/>
          </p:nvPr>
        </p:nvSpPr>
        <p:spPr/>
        <p:txBody>
          <a:bodyPr/>
          <a:lstStyle/>
          <a:p>
            <a:pPr marL="0" indent="0" eaLnBrk="1" hangingPunct="1">
              <a:buFont typeface="Symbol" pitchFamily="18" charset="2"/>
              <a:buNone/>
            </a:pPr>
            <a:endParaRPr lang="zh-TW" altLang="en-US" smtClean="0"/>
          </a:p>
        </p:txBody>
      </p:sp>
      <p:sp>
        <p:nvSpPr>
          <p:cNvPr id="11267" name="標題 2"/>
          <p:cNvSpPr>
            <a:spLocks noGrp="1"/>
          </p:cNvSpPr>
          <p:nvPr>
            <p:ph type="title"/>
          </p:nvPr>
        </p:nvSpPr>
        <p:spPr/>
        <p:txBody>
          <a:bodyPr/>
          <a:lstStyle/>
          <a:p>
            <a:pPr eaLnBrk="1" hangingPunct="1"/>
            <a:r>
              <a:rPr lang="zh-TW" altLang="en-US" dirty="0" smtClean="0">
                <a:solidFill>
                  <a:schemeClr val="tx1"/>
                </a:solidFill>
              </a:rPr>
              <a:t>例假日與休息日之區分</a:t>
            </a:r>
          </a:p>
        </p:txBody>
      </p:sp>
      <p:graphicFrame>
        <p:nvGraphicFramePr>
          <p:cNvPr id="4" name="表格 3"/>
          <p:cNvGraphicFramePr>
            <a:graphicFrameLocks noGrp="1"/>
          </p:cNvGraphicFramePr>
          <p:nvPr/>
        </p:nvGraphicFramePr>
        <p:xfrm>
          <a:off x="1042988" y="1484313"/>
          <a:ext cx="6842124" cy="4176712"/>
        </p:xfrm>
        <a:graphic>
          <a:graphicData uri="http://schemas.openxmlformats.org/drawingml/2006/table">
            <a:tbl>
              <a:tblPr firstRow="1" bandRow="1">
                <a:tableStyleId>{5C22544A-7EE6-4342-B048-85BDC9FD1C3A}</a:tableStyleId>
              </a:tblPr>
              <a:tblGrid>
                <a:gridCol w="1710531"/>
                <a:gridCol w="1710531"/>
                <a:gridCol w="1710531"/>
                <a:gridCol w="1710531"/>
              </a:tblGrid>
              <a:tr h="1157829">
                <a:tc>
                  <a:txBody>
                    <a:bodyPr/>
                    <a:lstStyle/>
                    <a:p>
                      <a:pPr algn="ctr"/>
                      <a:endParaRPr lang="zh-TW" altLang="en-US" sz="2000" dirty="0"/>
                    </a:p>
                  </a:txBody>
                  <a:tcPr marL="91458" marR="91458" marT="45723" marB="45723" anchor="ctr"/>
                </a:tc>
                <a:tc>
                  <a:txBody>
                    <a:bodyPr/>
                    <a:lstStyle/>
                    <a:p>
                      <a:pPr algn="ctr"/>
                      <a:r>
                        <a:rPr lang="zh-TW" altLang="en-US" sz="2400" dirty="0" smtClean="0">
                          <a:solidFill>
                            <a:srgbClr val="7030A0"/>
                          </a:solidFill>
                        </a:rPr>
                        <a:t>得否延長</a:t>
                      </a:r>
                      <a:endParaRPr lang="en-US" altLang="zh-TW" sz="2400" dirty="0" smtClean="0">
                        <a:solidFill>
                          <a:srgbClr val="7030A0"/>
                        </a:solidFill>
                      </a:endParaRPr>
                    </a:p>
                    <a:p>
                      <a:pPr algn="ctr"/>
                      <a:r>
                        <a:rPr lang="zh-TW" altLang="en-US" sz="2400" dirty="0" smtClean="0">
                          <a:solidFill>
                            <a:srgbClr val="7030A0"/>
                          </a:solidFill>
                        </a:rPr>
                        <a:t>工時</a:t>
                      </a:r>
                      <a:endParaRPr lang="zh-TW" altLang="en-US" sz="2400" dirty="0">
                        <a:solidFill>
                          <a:srgbClr val="7030A0"/>
                        </a:solidFill>
                      </a:endParaRPr>
                    </a:p>
                  </a:txBody>
                  <a:tcPr marL="91458" marR="91458" marT="45723" marB="45723" anchor="ctr"/>
                </a:tc>
                <a:tc>
                  <a:txBody>
                    <a:bodyPr/>
                    <a:lstStyle/>
                    <a:p>
                      <a:pPr algn="ctr"/>
                      <a:r>
                        <a:rPr lang="zh-TW" altLang="en-US" sz="2400" dirty="0" smtClean="0">
                          <a:solidFill>
                            <a:srgbClr val="7030A0"/>
                          </a:solidFill>
                        </a:rPr>
                        <a:t>加班費</a:t>
                      </a:r>
                      <a:endParaRPr lang="zh-TW" altLang="en-US" sz="2400" dirty="0">
                        <a:solidFill>
                          <a:srgbClr val="7030A0"/>
                        </a:solidFill>
                      </a:endParaRPr>
                    </a:p>
                  </a:txBody>
                  <a:tcPr marL="91458" marR="91458" marT="45723" marB="45723" anchor="ctr"/>
                </a:tc>
                <a:tc>
                  <a:txBody>
                    <a:bodyPr/>
                    <a:lstStyle/>
                    <a:p>
                      <a:pPr algn="ctr"/>
                      <a:r>
                        <a:rPr lang="zh-TW" altLang="en-US" sz="2400" dirty="0" smtClean="0">
                          <a:solidFill>
                            <a:srgbClr val="7030A0"/>
                          </a:solidFill>
                        </a:rPr>
                        <a:t>有無補休</a:t>
                      </a:r>
                      <a:endParaRPr lang="zh-TW" altLang="en-US" sz="2400" dirty="0">
                        <a:solidFill>
                          <a:srgbClr val="7030A0"/>
                        </a:solidFill>
                      </a:endParaRPr>
                    </a:p>
                  </a:txBody>
                  <a:tcPr marL="91458" marR="91458" marT="45723" marB="45723" anchor="ctr"/>
                </a:tc>
              </a:tr>
              <a:tr h="1243070">
                <a:tc>
                  <a:txBody>
                    <a:bodyPr/>
                    <a:lstStyle/>
                    <a:p>
                      <a:pPr algn="ctr"/>
                      <a:r>
                        <a:rPr lang="zh-TW" altLang="en-US" sz="2400" dirty="0" smtClean="0">
                          <a:solidFill>
                            <a:schemeClr val="tx1"/>
                          </a:solidFill>
                          <a:latin typeface="+mn-ea"/>
                          <a:ea typeface="+mn-ea"/>
                        </a:rPr>
                        <a:t>休息日</a:t>
                      </a:r>
                      <a:endParaRPr lang="zh-TW" altLang="en-US" sz="2400" dirty="0">
                        <a:solidFill>
                          <a:schemeClr val="tx1"/>
                        </a:solidFill>
                        <a:latin typeface="+mn-ea"/>
                        <a:ea typeface="+mn-ea"/>
                      </a:endParaRPr>
                    </a:p>
                  </a:txBody>
                  <a:tcPr marL="91458" marR="91458" marT="45723" marB="45723" anchor="ctr"/>
                </a:tc>
                <a:tc>
                  <a:txBody>
                    <a:bodyPr/>
                    <a:lstStyle/>
                    <a:p>
                      <a:pPr algn="ctr"/>
                      <a:r>
                        <a:rPr lang="zh-TW" altLang="en-US" sz="2400" dirty="0" smtClean="0">
                          <a:solidFill>
                            <a:schemeClr val="tx1"/>
                          </a:solidFill>
                          <a:latin typeface="+mn-ea"/>
                          <a:ea typeface="+mn-ea"/>
                        </a:rPr>
                        <a:t>得延長工時</a:t>
                      </a:r>
                      <a:endParaRPr lang="zh-TW" altLang="en-US" sz="2400" dirty="0">
                        <a:solidFill>
                          <a:schemeClr val="tx1"/>
                        </a:solidFill>
                        <a:latin typeface="+mn-ea"/>
                        <a:ea typeface="+mn-ea"/>
                      </a:endParaRPr>
                    </a:p>
                  </a:txBody>
                  <a:tcPr marL="91458" marR="91458" marT="45723" marB="45723" anchor="ctr"/>
                </a:tc>
                <a:tc>
                  <a:txBody>
                    <a:bodyPr/>
                    <a:lstStyle/>
                    <a:p>
                      <a:pPr algn="ctr"/>
                      <a:r>
                        <a:rPr lang="zh-TW" altLang="en-US" sz="2400" dirty="0" smtClean="0">
                          <a:solidFill>
                            <a:schemeClr val="tx1"/>
                          </a:solidFill>
                          <a:latin typeface="+mn-ea"/>
                          <a:ea typeface="+mn-ea"/>
                        </a:rPr>
                        <a:t>有</a:t>
                      </a:r>
                      <a:endParaRPr lang="zh-TW" altLang="en-US" sz="2400" dirty="0">
                        <a:solidFill>
                          <a:schemeClr val="tx1"/>
                        </a:solidFill>
                        <a:latin typeface="+mn-ea"/>
                        <a:ea typeface="+mn-ea"/>
                      </a:endParaRPr>
                    </a:p>
                  </a:txBody>
                  <a:tcPr marL="91458" marR="91458" marT="45723" marB="45723" anchor="ctr"/>
                </a:tc>
                <a:tc>
                  <a:txBody>
                    <a:bodyPr/>
                    <a:lstStyle/>
                    <a:p>
                      <a:pPr algn="ctr"/>
                      <a:r>
                        <a:rPr lang="zh-TW" altLang="en-US" sz="2400" dirty="0" smtClean="0">
                          <a:solidFill>
                            <a:schemeClr val="tx1"/>
                          </a:solidFill>
                          <a:latin typeface="+mn-ea"/>
                          <a:ea typeface="+mn-ea"/>
                        </a:rPr>
                        <a:t>無</a:t>
                      </a:r>
                      <a:endParaRPr lang="zh-TW" altLang="en-US" sz="2400" dirty="0">
                        <a:solidFill>
                          <a:schemeClr val="tx1"/>
                        </a:solidFill>
                        <a:latin typeface="+mn-ea"/>
                        <a:ea typeface="+mn-ea"/>
                      </a:endParaRPr>
                    </a:p>
                  </a:txBody>
                  <a:tcPr marL="91458" marR="91458" marT="45723" marB="45723" anchor="ctr"/>
                </a:tc>
              </a:tr>
              <a:tr h="1775813">
                <a:tc>
                  <a:txBody>
                    <a:bodyPr/>
                    <a:lstStyle/>
                    <a:p>
                      <a:pPr algn="ctr"/>
                      <a:r>
                        <a:rPr lang="zh-TW" altLang="en-US" sz="2400" dirty="0" smtClean="0">
                          <a:solidFill>
                            <a:schemeClr val="tx1"/>
                          </a:solidFill>
                          <a:latin typeface="+mn-ea"/>
                          <a:ea typeface="+mn-ea"/>
                        </a:rPr>
                        <a:t>例假日</a:t>
                      </a:r>
                      <a:endParaRPr lang="zh-TW" altLang="en-US" sz="2400" dirty="0">
                        <a:solidFill>
                          <a:schemeClr val="tx1"/>
                        </a:solidFill>
                        <a:latin typeface="+mn-ea"/>
                        <a:ea typeface="+mn-ea"/>
                      </a:endParaRPr>
                    </a:p>
                  </a:txBody>
                  <a:tcPr marL="91458" marR="91458" marT="45723" marB="45723" anchor="ctr"/>
                </a:tc>
                <a:tc>
                  <a:txBody>
                    <a:bodyPr/>
                    <a:lstStyle/>
                    <a:p>
                      <a:pPr algn="l"/>
                      <a:r>
                        <a:rPr lang="zh-TW" altLang="en-US" sz="2400" dirty="0" smtClean="0">
                          <a:solidFill>
                            <a:schemeClr val="tx1"/>
                          </a:solidFill>
                          <a:latin typeface="+mn-ea"/>
                          <a:ea typeface="+mn-ea"/>
                        </a:rPr>
                        <a:t>須因天災、事變或突發事件時</a:t>
                      </a:r>
                      <a:endParaRPr lang="zh-TW" altLang="en-US" sz="2400" dirty="0">
                        <a:solidFill>
                          <a:schemeClr val="tx1"/>
                        </a:solidFill>
                        <a:latin typeface="+mn-ea"/>
                        <a:ea typeface="+mn-ea"/>
                      </a:endParaRPr>
                    </a:p>
                  </a:txBody>
                  <a:tcPr marL="91458" marR="91458" marT="45723" marB="45723" anchor="ctr"/>
                </a:tc>
                <a:tc>
                  <a:txBody>
                    <a:bodyPr/>
                    <a:lstStyle/>
                    <a:p>
                      <a:pPr algn="ctr"/>
                      <a:r>
                        <a:rPr lang="zh-TW" altLang="en-US" sz="2400" dirty="0" smtClean="0">
                          <a:solidFill>
                            <a:schemeClr val="tx1"/>
                          </a:solidFill>
                          <a:latin typeface="+mn-ea"/>
                          <a:ea typeface="+mn-ea"/>
                        </a:rPr>
                        <a:t>有</a:t>
                      </a:r>
                      <a:endParaRPr lang="zh-TW" altLang="en-US" sz="2400" dirty="0">
                        <a:solidFill>
                          <a:schemeClr val="tx1"/>
                        </a:solidFill>
                        <a:latin typeface="+mn-ea"/>
                        <a:ea typeface="+mn-ea"/>
                      </a:endParaRPr>
                    </a:p>
                  </a:txBody>
                  <a:tcPr marL="91458" marR="91458" marT="45723" marB="45723" anchor="ctr"/>
                </a:tc>
                <a:tc>
                  <a:txBody>
                    <a:bodyPr/>
                    <a:lstStyle/>
                    <a:p>
                      <a:pPr algn="ctr"/>
                      <a:r>
                        <a:rPr lang="zh-TW" altLang="en-US" sz="2400" dirty="0" smtClean="0">
                          <a:solidFill>
                            <a:schemeClr val="tx1"/>
                          </a:solidFill>
                          <a:latin typeface="+mn-ea"/>
                          <a:ea typeface="+mn-ea"/>
                        </a:rPr>
                        <a:t>有</a:t>
                      </a:r>
                      <a:endParaRPr lang="zh-TW" altLang="en-US" sz="2400" dirty="0">
                        <a:solidFill>
                          <a:schemeClr val="tx1"/>
                        </a:solidFill>
                        <a:latin typeface="+mn-ea"/>
                        <a:ea typeface="+mn-ea"/>
                      </a:endParaRPr>
                    </a:p>
                  </a:txBody>
                  <a:tcPr marL="91458" marR="91458" marT="45723" marB="45723" anchor="ct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871538" y="2214554"/>
            <a:ext cx="7408862" cy="3911609"/>
          </a:xfrm>
        </p:spPr>
        <p:txBody>
          <a:bodyPr rtlCol="0">
            <a:normAutofit/>
          </a:bodyPr>
          <a:lstStyle/>
          <a:p>
            <a:pPr marL="358775" indent="-358775" eaLnBrk="1" fontAlgn="auto" hangingPunct="1">
              <a:spcAft>
                <a:spcPts val="0"/>
              </a:spcAft>
              <a:buNone/>
              <a:defRPr/>
            </a:pPr>
            <a:r>
              <a:rPr lang="en-US" altLang="zh-TW" sz="3200" dirty="0" smtClean="0">
                <a:solidFill>
                  <a:schemeClr val="tx1"/>
                </a:solidFill>
                <a:latin typeface="+mn-ea"/>
              </a:rPr>
              <a:t>2.</a:t>
            </a:r>
            <a:r>
              <a:rPr lang="zh-TW" altLang="en-US" sz="3200" dirty="0" smtClean="0">
                <a:solidFill>
                  <a:schemeClr val="tx1"/>
                </a:solidFill>
                <a:latin typeface="+mn-ea"/>
              </a:rPr>
              <a:t>實施輪班制人員，換班之休息時間至 少應有</a:t>
            </a:r>
            <a:r>
              <a:rPr lang="en-US" altLang="zh-TW" sz="3200" dirty="0" smtClean="0">
                <a:solidFill>
                  <a:schemeClr val="tx1"/>
                </a:solidFill>
                <a:latin typeface="+mn-ea"/>
              </a:rPr>
              <a:t>11</a:t>
            </a:r>
            <a:r>
              <a:rPr lang="zh-TW" altLang="en-US" sz="3200" dirty="0" smtClean="0">
                <a:solidFill>
                  <a:schemeClr val="tx1"/>
                </a:solidFill>
                <a:latin typeface="+mn-ea"/>
              </a:rPr>
              <a:t>小時。 （勞基法第</a:t>
            </a:r>
            <a:r>
              <a:rPr lang="en-US" altLang="zh-TW" sz="3200" dirty="0" smtClean="0">
                <a:solidFill>
                  <a:schemeClr val="tx1"/>
                </a:solidFill>
                <a:latin typeface="+mn-ea"/>
              </a:rPr>
              <a:t>34</a:t>
            </a:r>
            <a:r>
              <a:rPr lang="zh-TW" altLang="en-US" sz="3200" dirty="0" smtClean="0">
                <a:solidFill>
                  <a:schemeClr val="tx1"/>
                </a:solidFill>
                <a:latin typeface="+mn-ea"/>
              </a:rPr>
              <a:t>條）</a:t>
            </a:r>
            <a:endParaRPr lang="en-US" altLang="zh-TW" sz="3200" dirty="0" smtClean="0">
              <a:solidFill>
                <a:schemeClr val="tx1"/>
              </a:solidFill>
              <a:latin typeface="+mn-ea"/>
            </a:endParaRPr>
          </a:p>
          <a:p>
            <a:pPr marL="358775" indent="-358775" eaLnBrk="1" fontAlgn="auto" hangingPunct="1">
              <a:spcAft>
                <a:spcPts val="0"/>
              </a:spcAft>
              <a:buNone/>
              <a:defRPr/>
            </a:pPr>
            <a:r>
              <a:rPr lang="en-US" altLang="zh-TW" sz="3200" dirty="0" smtClean="0">
                <a:solidFill>
                  <a:schemeClr val="tx1"/>
                </a:solidFill>
                <a:latin typeface="+mn-ea"/>
              </a:rPr>
              <a:t>3.</a:t>
            </a:r>
            <a:r>
              <a:rPr lang="zh-TW" altLang="en-US" sz="3200" dirty="0" smtClean="0">
                <a:solidFill>
                  <a:schemeClr val="tx1"/>
                </a:solidFill>
              </a:rPr>
              <a:t>國定假日之規定回歸依照內政主管機關所定應放假之紀念日及節日之規範，全國一致（</a:t>
            </a:r>
            <a:r>
              <a:rPr lang="en-US" altLang="zh-TW" sz="3200" dirty="0" smtClean="0">
                <a:solidFill>
                  <a:schemeClr val="tx1"/>
                </a:solidFill>
              </a:rPr>
              <a:t>11</a:t>
            </a:r>
            <a:r>
              <a:rPr lang="zh-TW" altLang="en-US" sz="3200" dirty="0" smtClean="0">
                <a:solidFill>
                  <a:schemeClr val="tx1"/>
                </a:solidFill>
              </a:rPr>
              <a:t>天） ，但考量勞動節之特殊意義，仍於勞基法內明定「五一勞動節」應予放假。</a:t>
            </a:r>
            <a:r>
              <a:rPr lang="zh-TW" altLang="en-US" sz="3200" dirty="0" smtClean="0">
                <a:solidFill>
                  <a:schemeClr val="tx1"/>
                </a:solidFill>
                <a:latin typeface="+mn-ea"/>
              </a:rPr>
              <a:t>（勞基法第</a:t>
            </a:r>
            <a:r>
              <a:rPr lang="en-US" altLang="zh-TW" sz="3200" dirty="0" smtClean="0">
                <a:solidFill>
                  <a:schemeClr val="tx1"/>
                </a:solidFill>
                <a:latin typeface="+mn-ea"/>
              </a:rPr>
              <a:t>37</a:t>
            </a:r>
            <a:r>
              <a:rPr lang="zh-TW" altLang="en-US" sz="3200" dirty="0" smtClean="0">
                <a:solidFill>
                  <a:schemeClr val="tx1"/>
                </a:solidFill>
                <a:latin typeface="+mn-ea"/>
              </a:rPr>
              <a:t>條）</a:t>
            </a:r>
            <a:endParaRPr lang="zh-TW" altLang="en-US" sz="3200" dirty="0">
              <a:solidFill>
                <a:schemeClr val="tx1"/>
              </a:solidFill>
              <a:latin typeface="+mn-ea"/>
            </a:endParaRPr>
          </a:p>
        </p:txBody>
      </p:sp>
      <p:sp>
        <p:nvSpPr>
          <p:cNvPr id="3" name="標題 2"/>
          <p:cNvSpPr>
            <a:spLocks noGrp="1"/>
          </p:cNvSpPr>
          <p:nvPr>
            <p:ph type="title"/>
          </p:nvPr>
        </p:nvSpPr>
        <p:spPr/>
        <p:txBody>
          <a:bodyPr rtlCol="0">
            <a:normAutofit/>
          </a:bodyPr>
          <a:lstStyle/>
          <a:p>
            <a:pPr eaLnBrk="1" fontAlgn="auto" hangingPunct="1">
              <a:spcAft>
                <a:spcPts val="0"/>
              </a:spcAft>
              <a:defRPr/>
            </a:pPr>
            <a:r>
              <a:rPr lang="zh-TW" altLang="zh-TW" sz="3600" dirty="0" smtClean="0">
                <a:solidFill>
                  <a:schemeClr val="tx1"/>
                </a:solidFill>
              </a:rPr>
              <a:t>一例</a:t>
            </a:r>
            <a:r>
              <a:rPr lang="zh-TW" altLang="zh-TW" sz="3600" dirty="0">
                <a:solidFill>
                  <a:schemeClr val="tx1"/>
                </a:solidFill>
              </a:rPr>
              <a:t>一休</a:t>
            </a:r>
            <a:r>
              <a:rPr lang="zh-TW" altLang="en-US" sz="3600" dirty="0">
                <a:solidFill>
                  <a:schemeClr val="tx1"/>
                </a:solidFill>
              </a:rPr>
              <a:t>制度修法重點說明</a:t>
            </a:r>
            <a:r>
              <a:rPr lang="en-US" altLang="zh-TW" sz="3600" dirty="0" smtClean="0">
                <a:solidFill>
                  <a:schemeClr val="tx1"/>
                </a:solidFill>
              </a:rPr>
              <a:t>(</a:t>
            </a:r>
            <a:r>
              <a:rPr lang="zh-TW" altLang="en-US" sz="3600" dirty="0" smtClean="0">
                <a:solidFill>
                  <a:schemeClr val="tx1"/>
                </a:solidFill>
              </a:rPr>
              <a:t>二</a:t>
            </a:r>
            <a:r>
              <a:rPr lang="en-US" altLang="zh-TW" sz="3600" dirty="0" smtClean="0">
                <a:solidFill>
                  <a:schemeClr val="tx1"/>
                </a:solidFill>
              </a:rPr>
              <a:t>)</a:t>
            </a:r>
            <a:endParaRPr lang="zh-TW" altLang="en-US" sz="36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rtlCol="0">
            <a:normAutofit/>
          </a:bodyPr>
          <a:lstStyle/>
          <a:p>
            <a:pPr marL="274320" indent="-274320" eaLnBrk="1" fontAlgn="auto" hangingPunct="1">
              <a:spcAft>
                <a:spcPts val="0"/>
              </a:spcAft>
              <a:defRPr/>
            </a:pPr>
            <a:endParaRPr lang="en-US" altLang="zh-TW" dirty="0" smtClean="0">
              <a:solidFill>
                <a:schemeClr val="tx1"/>
              </a:solidFill>
              <a:latin typeface="+mn-ea"/>
            </a:endParaRPr>
          </a:p>
          <a:p>
            <a:pPr marL="274320" indent="-274320" eaLnBrk="1" fontAlgn="auto" hangingPunct="1">
              <a:spcAft>
                <a:spcPts val="0"/>
              </a:spcAft>
              <a:defRPr/>
            </a:pPr>
            <a:endParaRPr lang="en-US" altLang="zh-TW" dirty="0">
              <a:solidFill>
                <a:schemeClr val="tx1"/>
              </a:solidFill>
              <a:latin typeface="+mn-ea"/>
            </a:endParaRPr>
          </a:p>
          <a:p>
            <a:pPr marL="274320" indent="-274320" eaLnBrk="1" fontAlgn="auto" hangingPunct="1">
              <a:spcAft>
                <a:spcPts val="0"/>
              </a:spcAft>
              <a:defRPr/>
            </a:pPr>
            <a:endParaRPr lang="en-US" altLang="zh-TW" dirty="0" smtClean="0">
              <a:solidFill>
                <a:schemeClr val="tx1"/>
              </a:solidFill>
              <a:latin typeface="+mn-ea"/>
            </a:endParaRPr>
          </a:p>
          <a:p>
            <a:pPr marL="0" indent="0" eaLnBrk="1" fontAlgn="auto" hangingPunct="1">
              <a:spcAft>
                <a:spcPts val="0"/>
              </a:spcAft>
              <a:buFont typeface="Symbol" pitchFamily="18" charset="2"/>
              <a:buNone/>
              <a:defRPr/>
            </a:pPr>
            <a:endParaRPr lang="en-US" altLang="zh-TW" dirty="0" smtClean="0">
              <a:solidFill>
                <a:schemeClr val="tx1"/>
              </a:solidFill>
              <a:latin typeface="+mn-ea"/>
            </a:endParaRPr>
          </a:p>
        </p:txBody>
      </p:sp>
      <p:sp>
        <p:nvSpPr>
          <p:cNvPr id="3" name="標題 2"/>
          <p:cNvSpPr>
            <a:spLocks noGrp="1"/>
          </p:cNvSpPr>
          <p:nvPr>
            <p:ph type="title"/>
          </p:nvPr>
        </p:nvSpPr>
        <p:spPr/>
        <p:txBody>
          <a:bodyPr rtlCol="0">
            <a:normAutofit/>
          </a:bodyPr>
          <a:lstStyle/>
          <a:p>
            <a:pPr eaLnBrk="1" fontAlgn="auto" hangingPunct="1">
              <a:spcAft>
                <a:spcPts val="0"/>
              </a:spcAft>
              <a:defRPr/>
            </a:pPr>
            <a:r>
              <a:rPr lang="zh-TW" altLang="zh-TW" sz="3600" dirty="0" smtClean="0">
                <a:solidFill>
                  <a:schemeClr val="tx1"/>
                </a:solidFill>
              </a:rPr>
              <a:t>一例</a:t>
            </a:r>
            <a:r>
              <a:rPr lang="zh-TW" altLang="zh-TW" sz="3600" dirty="0">
                <a:solidFill>
                  <a:schemeClr val="tx1"/>
                </a:solidFill>
              </a:rPr>
              <a:t>一休</a:t>
            </a:r>
            <a:r>
              <a:rPr lang="zh-TW" altLang="en-US" sz="3600" dirty="0">
                <a:solidFill>
                  <a:schemeClr val="tx1"/>
                </a:solidFill>
              </a:rPr>
              <a:t>制度修法重點說明</a:t>
            </a:r>
            <a:r>
              <a:rPr lang="en-US" altLang="zh-TW" sz="3600" dirty="0" smtClean="0">
                <a:solidFill>
                  <a:schemeClr val="tx1"/>
                </a:solidFill>
              </a:rPr>
              <a:t>(</a:t>
            </a:r>
            <a:r>
              <a:rPr lang="zh-TW" altLang="en-US" sz="3600" dirty="0">
                <a:solidFill>
                  <a:schemeClr val="tx1"/>
                </a:solidFill>
              </a:rPr>
              <a:t>三</a:t>
            </a:r>
            <a:r>
              <a:rPr lang="en-US" altLang="zh-TW" sz="3600" dirty="0" smtClean="0">
                <a:solidFill>
                  <a:schemeClr val="tx1"/>
                </a:solidFill>
              </a:rPr>
              <a:t>)</a:t>
            </a:r>
            <a:endParaRPr lang="zh-TW" altLang="en-US" sz="3600" dirty="0">
              <a:solidFill>
                <a:schemeClr val="tx1"/>
              </a:solidFill>
            </a:endParaRPr>
          </a:p>
        </p:txBody>
      </p:sp>
      <p:graphicFrame>
        <p:nvGraphicFramePr>
          <p:cNvPr id="5" name="表格 4"/>
          <p:cNvGraphicFramePr>
            <a:graphicFrameLocks noGrp="1"/>
          </p:cNvGraphicFramePr>
          <p:nvPr/>
        </p:nvGraphicFramePr>
        <p:xfrm>
          <a:off x="571473" y="2071678"/>
          <a:ext cx="8143931" cy="3465512"/>
        </p:xfrm>
        <a:graphic>
          <a:graphicData uri="http://schemas.openxmlformats.org/drawingml/2006/table">
            <a:tbl>
              <a:tblPr firstRow="1" bandRow="1">
                <a:tableStyleId>{5C22544A-7EE6-4342-B048-85BDC9FD1C3A}</a:tableStyleId>
              </a:tblPr>
              <a:tblGrid>
                <a:gridCol w="2047907"/>
                <a:gridCol w="595298"/>
                <a:gridCol w="5500726"/>
              </a:tblGrid>
              <a:tr h="1361877">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dirty="0" smtClean="0">
                          <a:solidFill>
                            <a:srgbClr val="7030A0"/>
                          </a:solidFill>
                          <a:latin typeface="+mn-ea"/>
                        </a:rPr>
                        <a:t>特別休假修正</a:t>
                      </a:r>
                      <a:endParaRPr lang="en-US" altLang="zh-TW" sz="2400" dirty="0" smtClean="0">
                        <a:solidFill>
                          <a:srgbClr val="7030A0"/>
                        </a:solidFill>
                        <a:latin typeface="+mn-ea"/>
                      </a:endParaRPr>
                    </a:p>
                    <a:p>
                      <a:pPr algn="ctr"/>
                      <a:endParaRPr lang="zh-TW" altLang="en-US" sz="1800" dirty="0"/>
                    </a:p>
                  </a:txBody>
                  <a:tcPr marL="91420" marR="91420" marT="45731" marB="45731" anchor="ctr"/>
                </a:tc>
                <a:tc>
                  <a:txBody>
                    <a:bodyPr/>
                    <a:lstStyle/>
                    <a:p>
                      <a:pPr algn="ctr"/>
                      <a:r>
                        <a:rPr lang="zh-TW" altLang="en-US" sz="2400" dirty="0" smtClean="0">
                          <a:solidFill>
                            <a:srgbClr val="7030A0"/>
                          </a:solidFill>
                        </a:rPr>
                        <a:t>一</a:t>
                      </a:r>
                      <a:endParaRPr lang="zh-TW" altLang="en-US" sz="2400" dirty="0">
                        <a:solidFill>
                          <a:srgbClr val="7030A0"/>
                        </a:solidFill>
                      </a:endParaRPr>
                    </a:p>
                  </a:txBody>
                  <a:tcPr marL="91420" marR="91420" marT="45731" marB="45731" anchor="ctr"/>
                </a:tc>
                <a:tc>
                  <a:txBody>
                    <a:bodyPr/>
                    <a:lstStyle/>
                    <a:p>
                      <a:r>
                        <a:rPr lang="zh-TW" altLang="en-US" sz="2400" b="0" dirty="0" smtClean="0">
                          <a:solidFill>
                            <a:schemeClr val="tx1"/>
                          </a:solidFill>
                          <a:latin typeface="+mn-ea"/>
                        </a:rPr>
                        <a:t>提升資淺員工之特別休假權益，保障新進勞工亦享有特別休假</a:t>
                      </a:r>
                      <a:endParaRPr lang="zh-TW" altLang="en-US" sz="2400" b="0" dirty="0">
                        <a:solidFill>
                          <a:schemeClr val="tx1"/>
                        </a:solidFill>
                      </a:endParaRPr>
                    </a:p>
                  </a:txBody>
                  <a:tcPr marL="91420" marR="91420" marT="45731" marB="45731" anchor="ctr"/>
                </a:tc>
              </a:tr>
              <a:tr h="914624">
                <a:tc vMerge="1">
                  <a:txBody>
                    <a:bodyPr/>
                    <a:lstStyle/>
                    <a:p>
                      <a:endParaRPr lang="zh-TW" altLang="en-US" sz="1800" dirty="0"/>
                    </a:p>
                  </a:txBody>
                  <a:tcPr marL="91420" marR="91420" marT="45731" marB="45731"/>
                </a:tc>
                <a:tc>
                  <a:txBody>
                    <a:bodyPr/>
                    <a:lstStyle/>
                    <a:p>
                      <a:pPr algn="ctr"/>
                      <a:r>
                        <a:rPr lang="zh-TW" altLang="en-US" sz="2400" dirty="0" smtClean="0">
                          <a:solidFill>
                            <a:srgbClr val="7030A0"/>
                          </a:solidFill>
                        </a:rPr>
                        <a:t>二</a:t>
                      </a:r>
                      <a:endParaRPr lang="zh-TW" altLang="en-US" sz="2400" dirty="0">
                        <a:solidFill>
                          <a:srgbClr val="7030A0"/>
                        </a:solidFill>
                      </a:endParaRPr>
                    </a:p>
                  </a:txBody>
                  <a:tcPr marL="91420" marR="91420" marT="45731" marB="4573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b="0" dirty="0" smtClean="0">
                          <a:solidFill>
                            <a:schemeClr val="tx1"/>
                          </a:solidFill>
                          <a:latin typeface="+mn-ea"/>
                        </a:rPr>
                        <a:t>針對符合各年資條件者，增給特別休假天數</a:t>
                      </a:r>
                      <a:endParaRPr lang="zh-TW" altLang="en-US" sz="2400" b="0" dirty="0">
                        <a:solidFill>
                          <a:schemeClr val="tx1"/>
                        </a:solidFill>
                      </a:endParaRPr>
                    </a:p>
                  </a:txBody>
                  <a:tcPr marL="91420" marR="91420" marT="45731" marB="45731" anchor="ctr"/>
                </a:tc>
              </a:tr>
              <a:tr h="1189011">
                <a:tc vMerge="1">
                  <a:txBody>
                    <a:bodyPr/>
                    <a:lstStyle/>
                    <a:p>
                      <a:endParaRPr lang="zh-TW" altLang="en-US" sz="1800" dirty="0"/>
                    </a:p>
                  </a:txBody>
                  <a:tcPr marL="91420" marR="91420" marT="45731" marB="45731"/>
                </a:tc>
                <a:tc>
                  <a:txBody>
                    <a:bodyPr/>
                    <a:lstStyle/>
                    <a:p>
                      <a:pPr algn="ctr"/>
                      <a:r>
                        <a:rPr lang="zh-TW" altLang="en-US" sz="2400" dirty="0" smtClean="0">
                          <a:solidFill>
                            <a:srgbClr val="7030A0"/>
                          </a:solidFill>
                        </a:rPr>
                        <a:t>三</a:t>
                      </a:r>
                      <a:endParaRPr lang="zh-TW" altLang="en-US" sz="2400" dirty="0">
                        <a:solidFill>
                          <a:srgbClr val="7030A0"/>
                        </a:solidFill>
                      </a:endParaRPr>
                    </a:p>
                  </a:txBody>
                  <a:tcPr marL="91420" marR="91420" marT="45731" marB="4573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b="0" dirty="0" smtClean="0">
                          <a:solidFill>
                            <a:schemeClr val="tx1"/>
                          </a:solidFill>
                          <a:latin typeface="+mn-ea"/>
                        </a:rPr>
                        <a:t>新增當年度特別休假未休完日數，雇主應給付工資之規定</a:t>
                      </a:r>
                      <a:endParaRPr lang="zh-TW" altLang="en-US" sz="2400" b="0" dirty="0">
                        <a:solidFill>
                          <a:schemeClr val="tx1"/>
                        </a:solidFill>
                      </a:endParaRPr>
                    </a:p>
                  </a:txBody>
                  <a:tcPr marL="91420" marR="91420" marT="45731" marB="45731" anchor="ct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rtlCol="0">
            <a:normAutofit/>
          </a:bodyPr>
          <a:lstStyle/>
          <a:p>
            <a:pPr marL="274320" indent="-274320" eaLnBrk="1" fontAlgn="auto" hangingPunct="1">
              <a:spcAft>
                <a:spcPts val="0"/>
              </a:spcAft>
              <a:defRPr/>
            </a:pPr>
            <a:endParaRPr lang="en-US" altLang="zh-TW" dirty="0" smtClean="0">
              <a:solidFill>
                <a:schemeClr val="tx1"/>
              </a:solidFill>
              <a:latin typeface="+mn-ea"/>
            </a:endParaRPr>
          </a:p>
          <a:p>
            <a:pPr marL="274320" indent="-274320" eaLnBrk="1" fontAlgn="auto" hangingPunct="1">
              <a:spcAft>
                <a:spcPts val="0"/>
              </a:spcAft>
              <a:defRPr/>
            </a:pPr>
            <a:endParaRPr lang="en-US" altLang="zh-TW" dirty="0">
              <a:solidFill>
                <a:schemeClr val="tx1"/>
              </a:solidFill>
              <a:latin typeface="+mn-ea"/>
            </a:endParaRPr>
          </a:p>
          <a:p>
            <a:pPr marL="274320" indent="-274320" eaLnBrk="1" fontAlgn="auto" hangingPunct="1">
              <a:spcAft>
                <a:spcPts val="0"/>
              </a:spcAft>
              <a:defRPr/>
            </a:pPr>
            <a:endParaRPr lang="en-US" altLang="zh-TW" dirty="0" smtClean="0">
              <a:solidFill>
                <a:schemeClr val="tx1"/>
              </a:solidFill>
              <a:latin typeface="+mn-ea"/>
            </a:endParaRPr>
          </a:p>
          <a:p>
            <a:pPr marL="0" indent="0" eaLnBrk="1" fontAlgn="auto" hangingPunct="1">
              <a:spcAft>
                <a:spcPts val="0"/>
              </a:spcAft>
              <a:buFont typeface="Symbol" pitchFamily="18" charset="2"/>
              <a:buNone/>
              <a:defRPr/>
            </a:pPr>
            <a:endParaRPr lang="en-US" altLang="zh-TW" dirty="0" smtClean="0">
              <a:solidFill>
                <a:schemeClr val="tx1"/>
              </a:solidFill>
              <a:latin typeface="+mn-ea"/>
            </a:endParaRPr>
          </a:p>
        </p:txBody>
      </p:sp>
      <p:sp>
        <p:nvSpPr>
          <p:cNvPr id="3" name="標題 2"/>
          <p:cNvSpPr>
            <a:spLocks noGrp="1"/>
          </p:cNvSpPr>
          <p:nvPr>
            <p:ph type="title"/>
          </p:nvPr>
        </p:nvSpPr>
        <p:spPr/>
        <p:txBody>
          <a:bodyPr rtlCol="0">
            <a:normAutofit/>
          </a:bodyPr>
          <a:lstStyle/>
          <a:p>
            <a:pPr eaLnBrk="1" fontAlgn="auto" hangingPunct="1">
              <a:spcAft>
                <a:spcPts val="0"/>
              </a:spcAft>
              <a:defRPr/>
            </a:pPr>
            <a:r>
              <a:rPr lang="zh-TW" altLang="zh-TW" sz="3600" dirty="0" smtClean="0">
                <a:solidFill>
                  <a:schemeClr val="tx1"/>
                </a:solidFill>
              </a:rPr>
              <a:t>一例</a:t>
            </a:r>
            <a:r>
              <a:rPr lang="zh-TW" altLang="zh-TW" sz="3600" dirty="0">
                <a:solidFill>
                  <a:schemeClr val="tx1"/>
                </a:solidFill>
              </a:rPr>
              <a:t>一休</a:t>
            </a:r>
            <a:r>
              <a:rPr lang="zh-TW" altLang="en-US" sz="3600" dirty="0">
                <a:solidFill>
                  <a:schemeClr val="tx1"/>
                </a:solidFill>
              </a:rPr>
              <a:t>制度修法重點說明</a:t>
            </a:r>
            <a:r>
              <a:rPr lang="en-US" altLang="zh-TW" sz="3600" dirty="0" smtClean="0">
                <a:solidFill>
                  <a:schemeClr val="tx1"/>
                </a:solidFill>
              </a:rPr>
              <a:t>(</a:t>
            </a:r>
            <a:r>
              <a:rPr lang="zh-TW" altLang="en-US" sz="3600" dirty="0">
                <a:solidFill>
                  <a:schemeClr val="tx1"/>
                </a:solidFill>
              </a:rPr>
              <a:t>三</a:t>
            </a:r>
            <a:r>
              <a:rPr lang="en-US" altLang="zh-TW" sz="3600" dirty="0" smtClean="0">
                <a:solidFill>
                  <a:schemeClr val="tx1"/>
                </a:solidFill>
              </a:rPr>
              <a:t>)</a:t>
            </a:r>
            <a:endParaRPr lang="zh-TW" altLang="en-US" sz="3600" dirty="0">
              <a:solidFill>
                <a:schemeClr val="tx1"/>
              </a:solidFill>
            </a:endParaRPr>
          </a:p>
        </p:txBody>
      </p:sp>
      <p:graphicFrame>
        <p:nvGraphicFramePr>
          <p:cNvPr id="6" name="表格 5"/>
          <p:cNvGraphicFramePr>
            <a:graphicFrameLocks noGrp="1"/>
          </p:cNvGraphicFramePr>
          <p:nvPr/>
        </p:nvGraphicFramePr>
        <p:xfrm>
          <a:off x="357160" y="1643052"/>
          <a:ext cx="8501114" cy="5052703"/>
        </p:xfrm>
        <a:graphic>
          <a:graphicData uri="http://schemas.openxmlformats.org/drawingml/2006/table">
            <a:tbl>
              <a:tblPr/>
              <a:tblGrid>
                <a:gridCol w="799758"/>
                <a:gridCol w="592412"/>
                <a:gridCol w="592412"/>
                <a:gridCol w="592412"/>
                <a:gridCol w="592412"/>
                <a:gridCol w="592412"/>
                <a:gridCol w="592412"/>
                <a:gridCol w="592412"/>
                <a:gridCol w="592412"/>
                <a:gridCol w="592412"/>
                <a:gridCol w="592412"/>
                <a:gridCol w="592412"/>
                <a:gridCol w="592412"/>
                <a:gridCol w="592412"/>
              </a:tblGrid>
              <a:tr h="989644">
                <a:tc>
                  <a:txBody>
                    <a:bodyPr/>
                    <a:lstStyle/>
                    <a:p>
                      <a:pPr algn="ctr" fontAlgn="ctr"/>
                      <a:r>
                        <a:rPr lang="zh-TW" altLang="en-US" sz="2000" b="0" i="0" u="none" strike="noStrike" dirty="0" smtClean="0">
                          <a:solidFill>
                            <a:srgbClr val="000000"/>
                          </a:solidFill>
                          <a:latin typeface="新細明體"/>
                        </a:rPr>
                        <a:t>服務</a:t>
                      </a:r>
                      <a:endParaRPr lang="en-US" altLang="zh-TW" sz="2000" b="0" i="0" u="none" strike="noStrike" dirty="0" smtClean="0">
                        <a:solidFill>
                          <a:srgbClr val="000000"/>
                        </a:solidFill>
                        <a:latin typeface="新細明體"/>
                      </a:endParaRPr>
                    </a:p>
                    <a:p>
                      <a:pPr algn="ctr" fontAlgn="ctr"/>
                      <a:r>
                        <a:rPr lang="zh-TW" altLang="en-US" sz="2000" b="0" i="0" u="none" strike="noStrike" dirty="0" smtClean="0">
                          <a:solidFill>
                            <a:srgbClr val="000000"/>
                          </a:solidFill>
                          <a:latin typeface="新細明體"/>
                        </a:rPr>
                        <a:t>年資</a:t>
                      </a:r>
                      <a:endParaRPr lang="zh-TW" altLang="en-US" sz="2000" b="0" i="0" u="none" strike="noStrike" dirty="0">
                        <a:solidFill>
                          <a:srgbClr val="000000"/>
                        </a:solidFill>
                        <a:latin typeface="新細明體"/>
                      </a:endParaRP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2000" b="0" i="0" u="none" strike="noStrike" dirty="0">
                          <a:solidFill>
                            <a:srgbClr val="000000"/>
                          </a:solidFill>
                          <a:latin typeface="新細明體"/>
                        </a:rPr>
                        <a:t>滿</a:t>
                      </a:r>
                      <a:r>
                        <a:rPr lang="en-US" altLang="zh-TW" sz="2000" b="0" i="0" u="none" strike="noStrike" dirty="0">
                          <a:solidFill>
                            <a:srgbClr val="000000"/>
                          </a:solidFill>
                          <a:latin typeface="新細明體"/>
                        </a:rPr>
                        <a:t>6</a:t>
                      </a:r>
                      <a:r>
                        <a:rPr lang="zh-TW" altLang="en-US" sz="2000" b="0" i="0" u="none" strike="noStrike" dirty="0">
                          <a:solidFill>
                            <a:srgbClr val="000000"/>
                          </a:solidFill>
                          <a:latin typeface="新細明體"/>
                        </a:rPr>
                        <a:t>個月</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1</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2</a:t>
                      </a:r>
                      <a:r>
                        <a:rPr lang="zh-TW" altLang="en-US" sz="2000" b="0" i="0" u="none" strike="noStrike" dirty="0" smtClean="0">
                          <a:solidFill>
                            <a:srgbClr val="000000"/>
                          </a:solidFill>
                          <a:latin typeface="新細明體"/>
                        </a:rPr>
                        <a:t>年</a:t>
                      </a:r>
                      <a:endParaRPr lang="zh-TW" altLang="en-US" sz="2000" b="0" i="0" u="none" strike="noStrike" dirty="0">
                        <a:solidFill>
                          <a:srgbClr val="000000"/>
                        </a:solidFill>
                        <a:latin typeface="新細明體"/>
                      </a:endParaRP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3</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4</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5</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6</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7</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8</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9</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10</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11</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12</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552591">
                <a:tc>
                  <a:txBody>
                    <a:bodyPr/>
                    <a:lstStyle/>
                    <a:p>
                      <a:pPr algn="ctr" fontAlgn="ctr"/>
                      <a:r>
                        <a:rPr lang="zh-TW" altLang="en-US" sz="2000" b="0" i="0" u="none" strike="noStrike">
                          <a:solidFill>
                            <a:srgbClr val="000000"/>
                          </a:solidFill>
                          <a:latin typeface="新細明體"/>
                        </a:rPr>
                        <a:t>新法</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3</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dirty="0">
                          <a:solidFill>
                            <a:srgbClr val="000000"/>
                          </a:solidFill>
                          <a:latin typeface="新細明體"/>
                        </a:rPr>
                        <a:t>7</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10</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14</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14</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15</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15</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dirty="0">
                          <a:solidFill>
                            <a:srgbClr val="000000"/>
                          </a:solidFill>
                          <a:latin typeface="新細明體"/>
                        </a:rPr>
                        <a:t>15</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dirty="0">
                          <a:solidFill>
                            <a:srgbClr val="000000"/>
                          </a:solidFill>
                          <a:latin typeface="新細明體"/>
                        </a:rPr>
                        <a:t>15</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dirty="0">
                          <a:solidFill>
                            <a:srgbClr val="000000"/>
                          </a:solidFill>
                          <a:latin typeface="新細明體"/>
                        </a:rPr>
                        <a:t>15</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16</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17</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18</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552591">
                <a:tc>
                  <a:txBody>
                    <a:bodyPr/>
                    <a:lstStyle/>
                    <a:p>
                      <a:pPr algn="ctr" fontAlgn="ctr"/>
                      <a:r>
                        <a:rPr lang="zh-TW" altLang="en-US" sz="2000" b="0" i="0" u="none" strike="noStrike">
                          <a:solidFill>
                            <a:srgbClr val="000000"/>
                          </a:solidFill>
                          <a:latin typeface="新細明體"/>
                        </a:rPr>
                        <a:t>舊法</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0</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dirty="0">
                          <a:solidFill>
                            <a:srgbClr val="000000"/>
                          </a:solidFill>
                          <a:latin typeface="新細明體"/>
                        </a:rPr>
                        <a:t>7</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7</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10</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10</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14</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14</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14</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14</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dirty="0">
                          <a:solidFill>
                            <a:srgbClr val="000000"/>
                          </a:solidFill>
                          <a:latin typeface="新細明體"/>
                        </a:rPr>
                        <a:t>14</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dirty="0">
                          <a:solidFill>
                            <a:srgbClr val="000000"/>
                          </a:solidFill>
                          <a:latin typeface="新細明體"/>
                        </a:rPr>
                        <a:t>15</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16</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17</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552591">
                <a:tc>
                  <a:txBody>
                    <a:bodyPr/>
                    <a:lstStyle/>
                    <a:p>
                      <a:pPr algn="ctr" fontAlgn="ctr"/>
                      <a:r>
                        <a:rPr lang="zh-TW" altLang="en-US" sz="2000" b="0" i="0" u="none" strike="noStrike" dirty="0" smtClean="0">
                          <a:solidFill>
                            <a:srgbClr val="000000"/>
                          </a:solidFill>
                          <a:latin typeface="新細明體"/>
                        </a:rPr>
                        <a:t>新法</a:t>
                      </a:r>
                      <a:endParaRPr lang="en-US" altLang="zh-TW" sz="2000" b="0" i="0" u="none" strike="noStrike" dirty="0" smtClean="0">
                        <a:solidFill>
                          <a:srgbClr val="000000"/>
                        </a:solidFill>
                        <a:latin typeface="新細明體"/>
                      </a:endParaRPr>
                    </a:p>
                    <a:p>
                      <a:pPr algn="ctr" fontAlgn="ctr"/>
                      <a:r>
                        <a:rPr lang="zh-TW" altLang="en-US" sz="2000" b="0" i="0" u="none" strike="noStrike" dirty="0" smtClean="0">
                          <a:solidFill>
                            <a:srgbClr val="000000"/>
                          </a:solidFill>
                          <a:latin typeface="新細明體"/>
                        </a:rPr>
                        <a:t>增給</a:t>
                      </a:r>
                      <a:endParaRPr lang="zh-TW" altLang="en-US" sz="2000" b="0" i="0" u="none" strike="noStrike" dirty="0">
                        <a:solidFill>
                          <a:srgbClr val="000000"/>
                        </a:solidFill>
                        <a:latin typeface="新細明體"/>
                      </a:endParaRP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3</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0</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3</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4</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4</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dirty="0">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552591">
                <a:tc>
                  <a:txBody>
                    <a:bodyPr/>
                    <a:lstStyle/>
                    <a:p>
                      <a:pPr algn="ctr" fontAlgn="ctr"/>
                      <a:r>
                        <a:rPr lang="zh-TW" altLang="en-US" sz="2000" b="0" i="0" u="none" strike="noStrike" dirty="0" smtClean="0">
                          <a:solidFill>
                            <a:srgbClr val="000000"/>
                          </a:solidFill>
                          <a:latin typeface="新細明體"/>
                        </a:rPr>
                        <a:t>服務</a:t>
                      </a:r>
                      <a:endParaRPr lang="en-US" altLang="zh-TW" sz="2000" b="0" i="0" u="none" strike="noStrike" dirty="0" smtClean="0">
                        <a:solidFill>
                          <a:srgbClr val="000000"/>
                        </a:solidFill>
                        <a:latin typeface="新細明體"/>
                      </a:endParaRPr>
                    </a:p>
                    <a:p>
                      <a:pPr algn="ctr" fontAlgn="ctr"/>
                      <a:r>
                        <a:rPr lang="zh-TW" altLang="en-US" sz="2000" b="0" i="0" u="none" strike="noStrike" dirty="0" smtClean="0">
                          <a:solidFill>
                            <a:srgbClr val="000000"/>
                          </a:solidFill>
                          <a:latin typeface="新細明體"/>
                        </a:rPr>
                        <a:t>年資</a:t>
                      </a:r>
                      <a:endParaRPr lang="zh-TW" altLang="en-US" sz="2000" b="0" i="0" u="none" strike="noStrike" dirty="0">
                        <a:solidFill>
                          <a:srgbClr val="000000"/>
                        </a:solidFill>
                        <a:latin typeface="新細明體"/>
                      </a:endParaRP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13</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14</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15</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16</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17</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18</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19</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20</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21</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22</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23</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zh-TW" altLang="en-US" sz="2000" b="0" i="0" u="none" strike="noStrike" dirty="0" smtClean="0">
                          <a:solidFill>
                            <a:srgbClr val="000000"/>
                          </a:solidFill>
                          <a:latin typeface="新細明體"/>
                        </a:rPr>
                        <a:t>滿</a:t>
                      </a:r>
                      <a:endParaRPr lang="en-US" altLang="zh-TW" sz="2000" b="0" i="0" u="none" strike="noStrike" dirty="0" smtClean="0">
                        <a:solidFill>
                          <a:srgbClr val="000000"/>
                        </a:solidFill>
                        <a:latin typeface="新細明體"/>
                      </a:endParaRPr>
                    </a:p>
                    <a:p>
                      <a:pPr algn="ctr" fontAlgn="ctr"/>
                      <a:r>
                        <a:rPr lang="en-US" altLang="zh-TW" sz="2000" b="0" i="0" u="none" strike="noStrike" dirty="0" smtClean="0">
                          <a:solidFill>
                            <a:srgbClr val="000000"/>
                          </a:solidFill>
                          <a:latin typeface="新細明體"/>
                        </a:rPr>
                        <a:t>24</a:t>
                      </a:r>
                      <a:r>
                        <a:rPr lang="zh-TW" altLang="en-US" sz="2000" b="0" i="0" u="none" strike="noStrike" dirty="0">
                          <a:solidFill>
                            <a:srgbClr val="000000"/>
                          </a:solidFill>
                          <a:latin typeface="新細明體"/>
                        </a:rPr>
                        <a:t>年</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zh-TW" altLang="en-US" sz="2000" b="0" i="0" u="none" strike="noStrike">
                          <a:solidFill>
                            <a:srgbClr val="000000"/>
                          </a:solidFill>
                          <a:latin typeface="新細明體"/>
                        </a:rPr>
                        <a:t>　</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2591">
                <a:tc>
                  <a:txBody>
                    <a:bodyPr/>
                    <a:lstStyle/>
                    <a:p>
                      <a:pPr algn="ctr" fontAlgn="ctr"/>
                      <a:r>
                        <a:rPr lang="zh-TW" altLang="en-US" sz="2000" b="0" i="0" u="none" strike="noStrike">
                          <a:solidFill>
                            <a:srgbClr val="000000"/>
                          </a:solidFill>
                          <a:latin typeface="新細明體"/>
                        </a:rPr>
                        <a:t>新法</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19</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20</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22</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23</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24</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25</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26</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27</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28</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29</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dirty="0">
                          <a:solidFill>
                            <a:srgbClr val="000000"/>
                          </a:solidFill>
                          <a:latin typeface="新細明體"/>
                        </a:rPr>
                        <a:t>30</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zh-TW" altLang="en-US" sz="2000" b="0" i="0" u="none" strike="noStrike">
                          <a:solidFill>
                            <a:srgbClr val="000000"/>
                          </a:solidFill>
                          <a:latin typeface="新細明體"/>
                        </a:rPr>
                        <a:t>　</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2591">
                <a:tc>
                  <a:txBody>
                    <a:bodyPr/>
                    <a:lstStyle/>
                    <a:p>
                      <a:pPr algn="ctr" fontAlgn="ctr"/>
                      <a:r>
                        <a:rPr lang="zh-TW" altLang="en-US" sz="2000" b="0" i="0" u="none" strike="noStrike">
                          <a:solidFill>
                            <a:srgbClr val="000000"/>
                          </a:solidFill>
                          <a:latin typeface="新細明體"/>
                        </a:rPr>
                        <a:t>舊法</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18</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19</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20</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22</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23</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24</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25</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26</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27</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28</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29</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zh-TW" altLang="en-US" sz="2000" b="0" i="0" u="none" strike="noStrike" dirty="0">
                          <a:solidFill>
                            <a:srgbClr val="000000"/>
                          </a:solidFill>
                          <a:latin typeface="新細明體"/>
                        </a:rPr>
                        <a:t>　</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2591">
                <a:tc>
                  <a:txBody>
                    <a:bodyPr/>
                    <a:lstStyle/>
                    <a:p>
                      <a:pPr algn="ctr" fontAlgn="ctr"/>
                      <a:r>
                        <a:rPr lang="zh-TW" altLang="en-US" sz="2000" b="0" i="0" u="none" strike="noStrike" dirty="0" smtClean="0">
                          <a:solidFill>
                            <a:srgbClr val="000000"/>
                          </a:solidFill>
                          <a:latin typeface="新細明體"/>
                        </a:rPr>
                        <a:t>新法</a:t>
                      </a:r>
                      <a:endParaRPr lang="en-US" altLang="zh-TW" sz="2000" b="0" i="0" u="none" strike="noStrike" dirty="0" smtClean="0">
                        <a:solidFill>
                          <a:srgbClr val="000000"/>
                        </a:solidFill>
                        <a:latin typeface="新細明體"/>
                      </a:endParaRPr>
                    </a:p>
                    <a:p>
                      <a:pPr algn="ctr" fontAlgn="ctr"/>
                      <a:r>
                        <a:rPr lang="zh-TW" altLang="en-US" sz="2000" b="0" i="0" u="none" strike="noStrike" dirty="0" smtClean="0">
                          <a:solidFill>
                            <a:srgbClr val="000000"/>
                          </a:solidFill>
                          <a:latin typeface="新細明體"/>
                        </a:rPr>
                        <a:t>增給</a:t>
                      </a:r>
                      <a:endParaRPr lang="zh-TW" altLang="en-US" sz="2000" b="0" i="0" u="none" strike="noStrike" dirty="0">
                        <a:solidFill>
                          <a:srgbClr val="000000"/>
                        </a:solidFill>
                        <a:latin typeface="新細明體"/>
                      </a:endParaRP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zh-TW" sz="2000" b="0" i="0" u="none" strike="noStrike">
                          <a:solidFill>
                            <a:srgbClr val="000000"/>
                          </a:solidFill>
                          <a:latin typeface="新細明體"/>
                        </a:rPr>
                        <a:t>1</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zh-TW" altLang="en-US" sz="2000" b="0" i="0" u="none" strike="noStrike" dirty="0">
                          <a:solidFill>
                            <a:srgbClr val="000000"/>
                          </a:solidFill>
                          <a:latin typeface="新細明體"/>
                        </a:rPr>
                        <a:t>　</a:t>
                      </a:r>
                    </a:p>
                  </a:txBody>
                  <a:tcPr marL="7965" marR="7965" marT="79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250825" y="1341438"/>
            <a:ext cx="8569325" cy="4568825"/>
          </a:xfrm>
        </p:spPr>
        <p:txBody>
          <a:bodyPr rtlCol="0">
            <a:normAutofit/>
          </a:bodyPr>
          <a:lstStyle/>
          <a:p>
            <a:pPr marL="0" indent="0" eaLnBrk="1" fontAlgn="auto" hangingPunct="1">
              <a:spcAft>
                <a:spcPts val="0"/>
              </a:spcAft>
              <a:buClr>
                <a:schemeClr val="bg2">
                  <a:lumMod val="25000"/>
                </a:schemeClr>
              </a:buClr>
              <a:buFont typeface="Symbol" pitchFamily="18" charset="2"/>
              <a:buNone/>
              <a:defRPr/>
            </a:pPr>
            <a:endParaRPr lang="en-US" altLang="zh-TW" sz="2600" b="1" dirty="0" smtClean="0">
              <a:solidFill>
                <a:schemeClr val="bg2">
                  <a:lumMod val="25000"/>
                </a:schemeClr>
              </a:solidFill>
            </a:endParaRPr>
          </a:p>
          <a:p>
            <a:pPr marL="0" indent="0" eaLnBrk="1" fontAlgn="auto" hangingPunct="1">
              <a:spcAft>
                <a:spcPts val="0"/>
              </a:spcAft>
              <a:buClr>
                <a:schemeClr val="bg2">
                  <a:lumMod val="25000"/>
                </a:schemeClr>
              </a:buClr>
              <a:buFont typeface="Symbol" pitchFamily="18" charset="2"/>
              <a:buNone/>
              <a:defRPr/>
            </a:pPr>
            <a:endParaRPr lang="zh-TW" altLang="en-US" b="1" dirty="0">
              <a:solidFill>
                <a:schemeClr val="bg2">
                  <a:lumMod val="25000"/>
                </a:schemeClr>
              </a:solidFill>
            </a:endParaRPr>
          </a:p>
        </p:txBody>
      </p:sp>
      <p:sp>
        <p:nvSpPr>
          <p:cNvPr id="3" name="標題 2"/>
          <p:cNvSpPr>
            <a:spLocks noGrp="1"/>
          </p:cNvSpPr>
          <p:nvPr>
            <p:ph type="title"/>
          </p:nvPr>
        </p:nvSpPr>
        <p:spPr>
          <a:xfrm>
            <a:off x="428596" y="285728"/>
            <a:ext cx="8229600" cy="1252537"/>
          </a:xfrm>
        </p:spPr>
        <p:txBody>
          <a:bodyPr rtlCol="0">
            <a:normAutofit/>
          </a:bodyPr>
          <a:lstStyle/>
          <a:p>
            <a:pPr eaLnBrk="1" fontAlgn="auto" hangingPunct="1">
              <a:spcAft>
                <a:spcPts val="0"/>
              </a:spcAft>
              <a:defRPr/>
            </a:pPr>
            <a:r>
              <a:rPr lang="zh-TW" altLang="zh-TW" sz="3600" dirty="0" smtClean="0">
                <a:solidFill>
                  <a:schemeClr val="tx1"/>
                </a:solidFill>
              </a:rPr>
              <a:t>一例</a:t>
            </a:r>
            <a:r>
              <a:rPr lang="zh-TW" altLang="zh-TW" sz="3600" dirty="0">
                <a:solidFill>
                  <a:schemeClr val="tx1"/>
                </a:solidFill>
              </a:rPr>
              <a:t>一休</a:t>
            </a:r>
            <a:r>
              <a:rPr lang="zh-TW" altLang="en-US" sz="3600" dirty="0">
                <a:solidFill>
                  <a:schemeClr val="tx1"/>
                </a:solidFill>
              </a:rPr>
              <a:t>制度修法重點說明</a:t>
            </a:r>
            <a:r>
              <a:rPr lang="en-US" altLang="zh-TW" sz="3600" dirty="0" smtClean="0">
                <a:solidFill>
                  <a:schemeClr val="tx1"/>
                </a:solidFill>
              </a:rPr>
              <a:t>(</a:t>
            </a:r>
            <a:r>
              <a:rPr lang="zh-TW" altLang="en-US" sz="3600" dirty="0" smtClean="0">
                <a:solidFill>
                  <a:schemeClr val="tx1"/>
                </a:solidFill>
              </a:rPr>
              <a:t>四</a:t>
            </a:r>
            <a:r>
              <a:rPr lang="en-US" altLang="zh-TW" sz="3600" dirty="0" smtClean="0">
                <a:solidFill>
                  <a:schemeClr val="tx1"/>
                </a:solidFill>
              </a:rPr>
              <a:t>)</a:t>
            </a:r>
            <a:endParaRPr lang="zh-TW" altLang="en-US" sz="3600" dirty="0">
              <a:solidFill>
                <a:schemeClr val="tx1"/>
              </a:solidFill>
            </a:endParaRPr>
          </a:p>
        </p:txBody>
      </p:sp>
      <p:graphicFrame>
        <p:nvGraphicFramePr>
          <p:cNvPr id="4" name="表格 3"/>
          <p:cNvGraphicFramePr>
            <a:graphicFrameLocks noGrp="1"/>
          </p:cNvGraphicFramePr>
          <p:nvPr>
            <p:extLst>
              <p:ext uri="{D42A27DB-BD31-4B8C-83A1-F6EECF244321}">
                <p14:modId xmlns:p14="http://schemas.microsoft.com/office/powerpoint/2010/main" val="608616157"/>
              </p:ext>
            </p:extLst>
          </p:nvPr>
        </p:nvGraphicFramePr>
        <p:xfrm>
          <a:off x="285720" y="1643051"/>
          <a:ext cx="8621493" cy="4854766"/>
        </p:xfrm>
        <a:graphic>
          <a:graphicData uri="http://schemas.openxmlformats.org/drawingml/2006/table">
            <a:tbl>
              <a:tblPr firstRow="1" firstCol="1" bandRow="1">
                <a:tableStyleId>{5C22544A-7EE6-4342-B048-85BDC9FD1C3A}</a:tableStyleId>
              </a:tblPr>
              <a:tblGrid>
                <a:gridCol w="1143008"/>
                <a:gridCol w="4286280"/>
                <a:gridCol w="1071570"/>
                <a:gridCol w="2120635"/>
              </a:tblGrid>
              <a:tr h="568230">
                <a:tc gridSpan="4">
                  <a:txBody>
                    <a:bodyPr/>
                    <a:lstStyle/>
                    <a:p>
                      <a:pPr algn="l">
                        <a:lnSpc>
                          <a:spcPts val="2200"/>
                        </a:lnSpc>
                        <a:spcAft>
                          <a:spcPts val="0"/>
                        </a:spcAft>
                        <a:tabLst>
                          <a:tab pos="810260" algn="l"/>
                        </a:tabLst>
                      </a:pPr>
                      <a:r>
                        <a:rPr lang="zh-TW" altLang="en-US" sz="2200" b="1" kern="100" dirty="0" smtClean="0">
                          <a:solidFill>
                            <a:srgbClr val="7030A0"/>
                          </a:solidFill>
                          <a:effectLst/>
                          <a:latin typeface="+mn-ea"/>
                          <a:ea typeface="+mn-ea"/>
                          <a:cs typeface="Times New Roman"/>
                        </a:rPr>
                        <a:t>舉例說明：月薪</a:t>
                      </a:r>
                      <a:r>
                        <a:rPr lang="en-US" altLang="zh-TW" sz="2200" b="1" kern="100" dirty="0" smtClean="0">
                          <a:solidFill>
                            <a:srgbClr val="7030A0"/>
                          </a:solidFill>
                          <a:effectLst/>
                          <a:latin typeface="+mn-ea"/>
                          <a:ea typeface="+mn-ea"/>
                          <a:cs typeface="Times New Roman"/>
                        </a:rPr>
                        <a:t>3</a:t>
                      </a:r>
                      <a:r>
                        <a:rPr lang="zh-TW" altLang="en-US" sz="2200" b="1" kern="100" dirty="0" smtClean="0">
                          <a:solidFill>
                            <a:srgbClr val="7030A0"/>
                          </a:solidFill>
                          <a:effectLst/>
                          <a:latin typeface="+mn-ea"/>
                          <a:ea typeface="+mn-ea"/>
                          <a:cs typeface="Times New Roman"/>
                        </a:rPr>
                        <a:t>萬</a:t>
                      </a:r>
                      <a:r>
                        <a:rPr lang="en-US" altLang="zh-TW" sz="2200" b="1" kern="100" dirty="0" smtClean="0">
                          <a:solidFill>
                            <a:srgbClr val="7030A0"/>
                          </a:solidFill>
                          <a:effectLst/>
                          <a:latin typeface="+mn-ea"/>
                          <a:ea typeface="+mn-ea"/>
                          <a:cs typeface="Times New Roman"/>
                        </a:rPr>
                        <a:t>6</a:t>
                      </a:r>
                      <a:r>
                        <a:rPr lang="zh-TW" altLang="en-US" sz="2200" b="1" kern="100" dirty="0" smtClean="0">
                          <a:solidFill>
                            <a:srgbClr val="7030A0"/>
                          </a:solidFill>
                          <a:effectLst/>
                          <a:latin typeface="+mn-ea"/>
                          <a:ea typeface="+mn-ea"/>
                          <a:cs typeface="Times New Roman"/>
                        </a:rPr>
                        <a:t>千元，平日每小時工資</a:t>
                      </a:r>
                      <a:r>
                        <a:rPr lang="en-US" altLang="zh-TW" sz="2200" b="1" kern="100" dirty="0" smtClean="0">
                          <a:solidFill>
                            <a:srgbClr val="7030A0"/>
                          </a:solidFill>
                          <a:effectLst/>
                          <a:latin typeface="+mn-ea"/>
                          <a:ea typeface="+mn-ea"/>
                          <a:cs typeface="Times New Roman"/>
                        </a:rPr>
                        <a:t>150</a:t>
                      </a:r>
                      <a:r>
                        <a:rPr lang="zh-TW" altLang="en-US" sz="2200" b="1" kern="100" dirty="0" smtClean="0">
                          <a:solidFill>
                            <a:srgbClr val="7030A0"/>
                          </a:solidFill>
                          <a:effectLst/>
                          <a:latin typeface="+mn-ea"/>
                          <a:ea typeface="+mn-ea"/>
                          <a:cs typeface="Times New Roman"/>
                        </a:rPr>
                        <a:t>元，週六為休息日；週日為例假</a:t>
                      </a:r>
                      <a:endParaRPr lang="zh-TW" sz="2200" b="1" kern="100" dirty="0">
                        <a:solidFill>
                          <a:srgbClr val="7030A0"/>
                        </a:solidFill>
                        <a:effectLst/>
                        <a:latin typeface="+mn-ea"/>
                        <a:ea typeface="+mn-ea"/>
                        <a:cs typeface="Times New Roman"/>
                      </a:endParaRPr>
                    </a:p>
                  </a:txBody>
                  <a:tcPr marL="47537" marR="47537" marT="6605" marB="0"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2200"/>
                        </a:lnSpc>
                        <a:spcAft>
                          <a:spcPts val="0"/>
                        </a:spcAft>
                        <a:tabLst>
                          <a:tab pos="810260" algn="l"/>
                        </a:tabLst>
                      </a:pPr>
                      <a:endParaRPr lang="zh-TW" sz="2200" b="1" kern="100" dirty="0">
                        <a:solidFill>
                          <a:schemeClr val="bg1"/>
                        </a:solidFill>
                        <a:effectLst/>
                        <a:latin typeface="Calibri"/>
                        <a:ea typeface="新細明體"/>
                        <a:cs typeface="Times New Roman"/>
                      </a:endParaRPr>
                    </a:p>
                  </a:txBody>
                  <a:tcPr marL="47537" marR="47537" marT="660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1"/>
                    </a:solidFill>
                  </a:tcPr>
                </a:tc>
                <a:tc hMerge="1">
                  <a:txBody>
                    <a:bodyPr/>
                    <a:lstStyle/>
                    <a:p>
                      <a:pPr marL="301625" algn="ctr">
                        <a:lnSpc>
                          <a:spcPts val="2200"/>
                        </a:lnSpc>
                        <a:spcAft>
                          <a:spcPts val="0"/>
                        </a:spcAft>
                        <a:tabLst>
                          <a:tab pos="810260" algn="l"/>
                        </a:tabLst>
                      </a:pPr>
                      <a:endParaRPr lang="zh-TW" sz="2200" b="1" kern="100" dirty="0">
                        <a:solidFill>
                          <a:schemeClr val="bg1"/>
                        </a:solidFill>
                        <a:effectLst/>
                        <a:latin typeface="Calibri"/>
                        <a:ea typeface="新細明體"/>
                        <a:cs typeface="Times New Roman"/>
                      </a:endParaRPr>
                    </a:p>
                  </a:txBody>
                  <a:tcPr marL="0" marR="0" marT="0" marB="0" anchor="ctr">
                    <a:lnL w="190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accent1"/>
                    </a:solidFill>
                  </a:tcPr>
                </a:tc>
                <a:tc hMerge="1">
                  <a:txBody>
                    <a:bodyPr/>
                    <a:lstStyle/>
                    <a:p>
                      <a:pPr algn="l">
                        <a:lnSpc>
                          <a:spcPts val="2200"/>
                        </a:lnSpc>
                        <a:spcAft>
                          <a:spcPts val="0"/>
                        </a:spcAft>
                        <a:tabLst>
                          <a:tab pos="810260" algn="l"/>
                        </a:tabLst>
                      </a:pPr>
                      <a:endParaRPr lang="zh-TW" sz="2200" b="1" kern="100" dirty="0">
                        <a:solidFill>
                          <a:srgbClr val="7030A0"/>
                        </a:solidFill>
                        <a:effectLst/>
                        <a:latin typeface="+mn-ea"/>
                        <a:ea typeface="+mn-ea"/>
                        <a:cs typeface="Times New Roman"/>
                      </a:endParaRPr>
                    </a:p>
                  </a:txBody>
                  <a:tcPr marL="47537" marR="47537" marT="6605" marB="0"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accent1"/>
                    </a:solidFill>
                  </a:tcPr>
                </a:tc>
              </a:tr>
              <a:tr h="425353">
                <a:tc>
                  <a:txBody>
                    <a:bodyPr/>
                    <a:lstStyle/>
                    <a:p>
                      <a:pPr algn="ctr">
                        <a:lnSpc>
                          <a:spcPts val="2200"/>
                        </a:lnSpc>
                        <a:spcAft>
                          <a:spcPts val="0"/>
                        </a:spcAft>
                        <a:tabLst>
                          <a:tab pos="810260" algn="l"/>
                        </a:tabLst>
                      </a:pPr>
                      <a:r>
                        <a:rPr lang="zh-TW" altLang="en-US" sz="2200" b="1" kern="100" dirty="0" smtClean="0">
                          <a:solidFill>
                            <a:schemeClr val="tx1"/>
                          </a:solidFill>
                          <a:effectLst/>
                          <a:latin typeface="+mn-ea"/>
                          <a:ea typeface="+mn-ea"/>
                          <a:cs typeface="Times New Roman"/>
                        </a:rPr>
                        <a:t>加班日</a:t>
                      </a:r>
                      <a:endParaRPr lang="zh-TW" sz="2200" b="1" kern="100" dirty="0">
                        <a:solidFill>
                          <a:schemeClr val="tx1"/>
                        </a:solidFill>
                        <a:effectLst/>
                        <a:latin typeface="+mn-ea"/>
                        <a:ea typeface="+mn-ea"/>
                        <a:cs typeface="Times New Roman"/>
                      </a:endParaRPr>
                    </a:p>
                  </a:txBody>
                  <a:tcPr marL="47537" marR="47537" marT="660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2200"/>
                        </a:lnSpc>
                        <a:spcAft>
                          <a:spcPts val="0"/>
                        </a:spcAft>
                        <a:tabLst>
                          <a:tab pos="810260" algn="l"/>
                        </a:tabLst>
                      </a:pPr>
                      <a:r>
                        <a:rPr lang="zh-TW" altLang="en-US" sz="2200" b="1" kern="100" dirty="0" smtClean="0">
                          <a:solidFill>
                            <a:schemeClr val="tx1"/>
                          </a:solidFill>
                          <a:effectLst/>
                          <a:latin typeface="+mn-ea"/>
                          <a:ea typeface="+mn-ea"/>
                        </a:rPr>
                        <a:t>加班費試算</a:t>
                      </a:r>
                      <a:endParaRPr lang="zh-TW" sz="2200" b="1" kern="100" dirty="0">
                        <a:solidFill>
                          <a:schemeClr val="tx1"/>
                        </a:solidFill>
                        <a:effectLst/>
                        <a:latin typeface="+mn-ea"/>
                        <a:ea typeface="+mn-ea"/>
                        <a:cs typeface="Times New Roman"/>
                      </a:endParaRPr>
                    </a:p>
                  </a:txBody>
                  <a:tcPr marL="47537" marR="47537" marT="660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indent="0" algn="l">
                        <a:lnSpc>
                          <a:spcPts val="2200"/>
                        </a:lnSpc>
                        <a:spcAft>
                          <a:spcPts val="0"/>
                        </a:spcAft>
                        <a:tabLst>
                          <a:tab pos="810260" algn="l"/>
                        </a:tabLst>
                      </a:pPr>
                      <a:r>
                        <a:rPr lang="zh-TW" altLang="en-US" sz="2200" b="1" kern="100" dirty="0" smtClean="0">
                          <a:solidFill>
                            <a:schemeClr val="tx1"/>
                          </a:solidFill>
                          <a:effectLst/>
                          <a:latin typeface="+mn-ea"/>
                          <a:ea typeface="+mn-ea"/>
                          <a:cs typeface="Times New Roman"/>
                        </a:rPr>
                        <a:t>加班費</a:t>
                      </a:r>
                      <a:endParaRPr lang="zh-TW" sz="2200" b="1" kern="100" dirty="0">
                        <a:solidFill>
                          <a:schemeClr val="tx1"/>
                        </a:solidFill>
                        <a:effectLst/>
                        <a:latin typeface="+mn-ea"/>
                        <a:ea typeface="+mn-ea"/>
                        <a:cs typeface="Times New Roman"/>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301625" algn="ctr">
                        <a:lnSpc>
                          <a:spcPts val="2200"/>
                        </a:lnSpc>
                        <a:spcAft>
                          <a:spcPts val="0"/>
                        </a:spcAft>
                        <a:tabLst>
                          <a:tab pos="810260" algn="l"/>
                        </a:tabLst>
                      </a:pPr>
                      <a:r>
                        <a:rPr lang="zh-TW" altLang="en-US" sz="2200" b="1" kern="100" dirty="0" smtClean="0">
                          <a:solidFill>
                            <a:schemeClr val="tx1"/>
                          </a:solidFill>
                          <a:effectLst/>
                          <a:latin typeface="+mn-ea"/>
                          <a:ea typeface="+mn-ea"/>
                          <a:cs typeface="Times New Roman"/>
                        </a:rPr>
                        <a:t>備註</a:t>
                      </a:r>
                      <a:endParaRPr lang="zh-TW" sz="2200" b="1" kern="100" dirty="0">
                        <a:solidFill>
                          <a:schemeClr val="tx1"/>
                        </a:solidFill>
                        <a:effectLst/>
                        <a:latin typeface="+mn-ea"/>
                        <a:ea typeface="+mn-ea"/>
                        <a:cs typeface="Times New Roman"/>
                      </a:endParaRPr>
                    </a:p>
                  </a:txBody>
                  <a:tcPr marL="0" marR="0" marT="0" marB="0"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r>
              <a:tr h="646158">
                <a:tc>
                  <a:txBody>
                    <a:bodyPr/>
                    <a:lstStyle/>
                    <a:p>
                      <a:pPr algn="ctr">
                        <a:lnSpc>
                          <a:spcPts val="2600"/>
                        </a:lnSpc>
                        <a:spcAft>
                          <a:spcPts val="0"/>
                        </a:spcAft>
                        <a:tabLst>
                          <a:tab pos="544195" algn="ctr"/>
                        </a:tabLst>
                      </a:pPr>
                      <a:r>
                        <a:rPr lang="zh-TW" altLang="en-US" sz="2200" kern="100" dirty="0" smtClean="0">
                          <a:solidFill>
                            <a:schemeClr val="tx1"/>
                          </a:solidFill>
                          <a:effectLst/>
                          <a:latin typeface="+mn-ea"/>
                          <a:ea typeface="+mn-ea"/>
                          <a:cs typeface="Times New Roman"/>
                        </a:rPr>
                        <a:t>平常日</a:t>
                      </a:r>
                      <a:endParaRPr lang="zh-TW" sz="2200" kern="100" dirty="0">
                        <a:solidFill>
                          <a:schemeClr val="tx1"/>
                        </a:solidFill>
                        <a:effectLst/>
                        <a:latin typeface="+mn-ea"/>
                        <a:ea typeface="+mn-ea"/>
                        <a:cs typeface="Times New Roman"/>
                      </a:endParaRPr>
                    </a:p>
                  </a:txBody>
                  <a:tcPr marL="47537" marR="47537" marT="660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a:lnSpc>
                          <a:spcPts val="2600"/>
                        </a:lnSpc>
                        <a:spcAft>
                          <a:spcPts val="0"/>
                        </a:spcAft>
                        <a:tabLst>
                          <a:tab pos="544195" algn="ctr"/>
                        </a:tabLst>
                      </a:pPr>
                      <a:r>
                        <a:rPr lang="zh-TW" altLang="en-US" sz="2200" kern="100" dirty="0" smtClean="0">
                          <a:solidFill>
                            <a:schemeClr val="tx1"/>
                          </a:solidFill>
                          <a:effectLst/>
                          <a:latin typeface="+mn-ea"/>
                          <a:ea typeface="+mn-ea"/>
                          <a:cs typeface="Times New Roman"/>
                        </a:rPr>
                        <a:t>前</a:t>
                      </a:r>
                      <a:r>
                        <a:rPr lang="en-US" altLang="zh-TW" sz="2200" kern="100" dirty="0" smtClean="0">
                          <a:solidFill>
                            <a:schemeClr val="tx1"/>
                          </a:solidFill>
                          <a:effectLst/>
                          <a:latin typeface="+mn-ea"/>
                          <a:ea typeface="+mn-ea"/>
                          <a:cs typeface="Times New Roman"/>
                        </a:rPr>
                        <a:t>2</a:t>
                      </a:r>
                      <a:r>
                        <a:rPr lang="zh-TW" altLang="en-US" sz="2200" kern="100" dirty="0" smtClean="0">
                          <a:solidFill>
                            <a:schemeClr val="tx1"/>
                          </a:solidFill>
                          <a:effectLst/>
                          <a:latin typeface="+mn-ea"/>
                          <a:ea typeface="+mn-ea"/>
                          <a:cs typeface="Times New Roman"/>
                        </a:rPr>
                        <a:t>小時：</a:t>
                      </a:r>
                      <a:r>
                        <a:rPr lang="en-US" altLang="zh-TW" sz="2200" kern="100" dirty="0" smtClean="0">
                          <a:solidFill>
                            <a:schemeClr val="tx1"/>
                          </a:solidFill>
                          <a:effectLst/>
                          <a:latin typeface="+mn-ea"/>
                          <a:ea typeface="+mn-ea"/>
                          <a:cs typeface="Times New Roman"/>
                        </a:rPr>
                        <a:t>150×4/3×2</a:t>
                      </a:r>
                      <a:r>
                        <a:rPr lang="zh-TW" altLang="en-US" sz="2200" kern="100" dirty="0" smtClean="0">
                          <a:solidFill>
                            <a:schemeClr val="tx1"/>
                          </a:solidFill>
                          <a:effectLst/>
                          <a:latin typeface="+mn-ea"/>
                          <a:ea typeface="+mn-ea"/>
                          <a:cs typeface="Times New Roman"/>
                        </a:rPr>
                        <a:t>＝</a:t>
                      </a:r>
                      <a:r>
                        <a:rPr lang="en-US" altLang="zh-TW" sz="2200" kern="100" dirty="0" smtClean="0">
                          <a:solidFill>
                            <a:schemeClr val="tx1"/>
                          </a:solidFill>
                          <a:effectLst/>
                          <a:latin typeface="+mn-ea"/>
                          <a:ea typeface="+mn-ea"/>
                          <a:cs typeface="Times New Roman"/>
                        </a:rPr>
                        <a:t>400</a:t>
                      </a:r>
                    </a:p>
                    <a:p>
                      <a:pPr algn="l">
                        <a:lnSpc>
                          <a:spcPts val="2600"/>
                        </a:lnSpc>
                        <a:spcAft>
                          <a:spcPts val="0"/>
                        </a:spcAft>
                        <a:tabLst>
                          <a:tab pos="544195" algn="ctr"/>
                        </a:tabLst>
                      </a:pPr>
                      <a:r>
                        <a:rPr lang="zh-TW" altLang="en-US" sz="2200" kern="100" dirty="0" smtClean="0">
                          <a:solidFill>
                            <a:schemeClr val="tx1"/>
                          </a:solidFill>
                          <a:effectLst/>
                          <a:latin typeface="+mn-ea"/>
                          <a:ea typeface="+mn-ea"/>
                          <a:cs typeface="Times New Roman"/>
                        </a:rPr>
                        <a:t>後</a:t>
                      </a:r>
                      <a:r>
                        <a:rPr lang="en-US" altLang="zh-TW" sz="2200" kern="100" dirty="0" smtClean="0">
                          <a:solidFill>
                            <a:schemeClr val="tx1"/>
                          </a:solidFill>
                          <a:effectLst/>
                          <a:latin typeface="+mn-ea"/>
                          <a:ea typeface="+mn-ea"/>
                          <a:cs typeface="Times New Roman"/>
                        </a:rPr>
                        <a:t>2</a:t>
                      </a:r>
                      <a:r>
                        <a:rPr lang="zh-TW" altLang="en-US" sz="2200" kern="100" dirty="0" smtClean="0">
                          <a:solidFill>
                            <a:schemeClr val="tx1"/>
                          </a:solidFill>
                          <a:effectLst/>
                          <a:latin typeface="+mn-ea"/>
                          <a:ea typeface="+mn-ea"/>
                          <a:cs typeface="Times New Roman"/>
                        </a:rPr>
                        <a:t>小時：</a:t>
                      </a:r>
                      <a:r>
                        <a:rPr lang="en-US" altLang="zh-TW" sz="2200" kern="100" dirty="0" smtClean="0">
                          <a:solidFill>
                            <a:schemeClr val="tx1"/>
                          </a:solidFill>
                          <a:effectLst/>
                          <a:latin typeface="+mn-ea"/>
                          <a:ea typeface="+mn-ea"/>
                          <a:cs typeface="Times New Roman"/>
                        </a:rPr>
                        <a:t>150×5/3×2</a:t>
                      </a:r>
                      <a:r>
                        <a:rPr lang="zh-TW" altLang="en-US" sz="2200" kern="100" dirty="0" smtClean="0">
                          <a:solidFill>
                            <a:schemeClr val="tx1"/>
                          </a:solidFill>
                          <a:effectLst/>
                          <a:latin typeface="+mn-ea"/>
                          <a:ea typeface="+mn-ea"/>
                          <a:cs typeface="Times New Roman"/>
                        </a:rPr>
                        <a:t>＝</a:t>
                      </a:r>
                      <a:r>
                        <a:rPr lang="en-US" altLang="zh-TW" sz="2200" kern="100" dirty="0" smtClean="0">
                          <a:solidFill>
                            <a:schemeClr val="tx1"/>
                          </a:solidFill>
                          <a:effectLst/>
                          <a:latin typeface="+mn-ea"/>
                          <a:ea typeface="+mn-ea"/>
                          <a:cs typeface="Times New Roman"/>
                        </a:rPr>
                        <a:t>500</a:t>
                      </a:r>
                      <a:endParaRPr lang="zh-TW" sz="2200" kern="100" dirty="0">
                        <a:solidFill>
                          <a:schemeClr val="tx1"/>
                        </a:solidFill>
                        <a:effectLst/>
                        <a:latin typeface="+mn-ea"/>
                        <a:ea typeface="+mn-ea"/>
                        <a:cs typeface="Times New Roman"/>
                      </a:endParaRPr>
                    </a:p>
                  </a:txBody>
                  <a:tcPr marL="47537" marR="47537" marT="660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2600"/>
                        </a:lnSpc>
                        <a:spcAft>
                          <a:spcPts val="0"/>
                        </a:spcAft>
                        <a:tabLst>
                          <a:tab pos="810260" algn="l"/>
                        </a:tabLst>
                      </a:pPr>
                      <a:r>
                        <a:rPr lang="en-US" altLang="zh-TW" sz="2200" kern="100" dirty="0" smtClean="0">
                          <a:solidFill>
                            <a:schemeClr val="tx1"/>
                          </a:solidFill>
                          <a:effectLst/>
                          <a:latin typeface="+mn-ea"/>
                          <a:ea typeface="+mn-ea"/>
                        </a:rPr>
                        <a:t>900</a:t>
                      </a:r>
                      <a:endParaRPr lang="zh-TW" sz="2200" kern="100" dirty="0">
                        <a:solidFill>
                          <a:schemeClr val="tx1"/>
                        </a:solidFill>
                        <a:effectLst/>
                        <a:latin typeface="+mn-ea"/>
                        <a:ea typeface="+mn-ea"/>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2600"/>
                        </a:lnSpc>
                        <a:spcAft>
                          <a:spcPts val="0"/>
                        </a:spcAft>
                        <a:tabLst>
                          <a:tab pos="810260" algn="l"/>
                        </a:tabLst>
                      </a:pPr>
                      <a:r>
                        <a:rPr lang="zh-TW" altLang="en-US" sz="2200" kern="100" dirty="0" smtClean="0">
                          <a:solidFill>
                            <a:schemeClr val="tx1"/>
                          </a:solidFill>
                          <a:effectLst/>
                          <a:latin typeface="+mn-ea"/>
                          <a:ea typeface="+mn-ea"/>
                        </a:rPr>
                        <a:t>上限</a:t>
                      </a:r>
                      <a:r>
                        <a:rPr lang="en-US" altLang="zh-TW" sz="2200" kern="100" dirty="0" smtClean="0">
                          <a:solidFill>
                            <a:schemeClr val="tx1"/>
                          </a:solidFill>
                          <a:effectLst/>
                          <a:latin typeface="+mn-ea"/>
                          <a:ea typeface="+mn-ea"/>
                        </a:rPr>
                        <a:t>4</a:t>
                      </a:r>
                      <a:r>
                        <a:rPr lang="zh-TW" altLang="en-US" sz="2200" kern="100" dirty="0" smtClean="0">
                          <a:solidFill>
                            <a:schemeClr val="tx1"/>
                          </a:solidFill>
                          <a:effectLst/>
                          <a:latin typeface="+mn-ea"/>
                          <a:ea typeface="+mn-ea"/>
                        </a:rPr>
                        <a:t>小時</a:t>
                      </a:r>
                      <a:endParaRPr lang="zh-TW" sz="2200" kern="100" dirty="0">
                        <a:solidFill>
                          <a:schemeClr val="tx1"/>
                        </a:solidFill>
                        <a:effectLst/>
                        <a:latin typeface="+mn-ea"/>
                        <a:ea typeface="+mn-ea"/>
                      </a:endParaRPr>
                    </a:p>
                  </a:txBody>
                  <a:tcPr marL="0" marR="0" marT="0" marB="0"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1266878">
                <a:tc>
                  <a:txBody>
                    <a:bodyPr/>
                    <a:lstStyle/>
                    <a:p>
                      <a:pPr algn="ctr">
                        <a:lnSpc>
                          <a:spcPts val="2600"/>
                        </a:lnSpc>
                        <a:spcAft>
                          <a:spcPts val="0"/>
                        </a:spcAft>
                        <a:tabLst>
                          <a:tab pos="544195" algn="ctr"/>
                        </a:tabLst>
                      </a:pPr>
                      <a:r>
                        <a:rPr lang="zh-TW" altLang="en-US" sz="2200" kern="100" dirty="0" smtClean="0">
                          <a:solidFill>
                            <a:schemeClr val="tx1"/>
                          </a:solidFill>
                          <a:effectLst/>
                          <a:latin typeface="+mn-ea"/>
                          <a:ea typeface="+mn-ea"/>
                          <a:cs typeface="Times New Roman"/>
                        </a:rPr>
                        <a:t>休息日</a:t>
                      </a:r>
                      <a:endParaRPr lang="zh-TW" sz="2200" kern="100" dirty="0">
                        <a:solidFill>
                          <a:schemeClr val="tx1"/>
                        </a:solidFill>
                        <a:effectLst/>
                        <a:latin typeface="+mn-ea"/>
                        <a:ea typeface="+mn-ea"/>
                        <a:cs typeface="Times New Roman"/>
                      </a:endParaRPr>
                    </a:p>
                  </a:txBody>
                  <a:tcPr marL="47537" marR="47537" marT="660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l">
                        <a:lnSpc>
                          <a:spcPts val="2600"/>
                        </a:lnSpc>
                        <a:spcAft>
                          <a:spcPts val="0"/>
                        </a:spcAft>
                        <a:tabLst>
                          <a:tab pos="544195" algn="ctr"/>
                        </a:tabLst>
                      </a:pPr>
                      <a:r>
                        <a:rPr lang="zh-TW" altLang="en-US" sz="2200" kern="100" dirty="0" smtClean="0">
                          <a:solidFill>
                            <a:schemeClr val="tx1"/>
                          </a:solidFill>
                          <a:effectLst/>
                          <a:latin typeface="+mn-ea"/>
                          <a:ea typeface="+mn-ea"/>
                        </a:rPr>
                        <a:t>前</a:t>
                      </a:r>
                      <a:r>
                        <a:rPr lang="en-US" altLang="zh-TW" sz="2200" kern="100" dirty="0" smtClean="0">
                          <a:solidFill>
                            <a:schemeClr val="tx1"/>
                          </a:solidFill>
                          <a:effectLst/>
                          <a:latin typeface="+mn-ea"/>
                          <a:ea typeface="+mn-ea"/>
                        </a:rPr>
                        <a:t>2</a:t>
                      </a:r>
                      <a:r>
                        <a:rPr lang="zh-TW" sz="2200" kern="100" dirty="0" smtClean="0">
                          <a:solidFill>
                            <a:schemeClr val="tx1"/>
                          </a:solidFill>
                          <a:effectLst/>
                          <a:latin typeface="+mn-ea"/>
                          <a:ea typeface="+mn-ea"/>
                        </a:rPr>
                        <a:t>小時</a:t>
                      </a:r>
                      <a:r>
                        <a:rPr lang="zh-TW" altLang="en-US" sz="2200" kern="100" dirty="0" smtClean="0">
                          <a:solidFill>
                            <a:schemeClr val="tx1"/>
                          </a:solidFill>
                          <a:effectLst/>
                          <a:latin typeface="+mn-ea"/>
                          <a:ea typeface="+mn-ea"/>
                          <a:cs typeface="Times New Roman"/>
                        </a:rPr>
                        <a:t>：</a:t>
                      </a:r>
                      <a:r>
                        <a:rPr lang="en-US" altLang="zh-TW" sz="2200" kern="100" dirty="0" smtClean="0">
                          <a:solidFill>
                            <a:schemeClr val="tx1"/>
                          </a:solidFill>
                          <a:effectLst/>
                          <a:latin typeface="+mn-ea"/>
                          <a:ea typeface="+mn-ea"/>
                          <a:cs typeface="Times New Roman"/>
                        </a:rPr>
                        <a:t>150×4/3×2</a:t>
                      </a:r>
                      <a:r>
                        <a:rPr lang="zh-TW" altLang="en-US" sz="2200" kern="100" dirty="0" smtClean="0">
                          <a:solidFill>
                            <a:schemeClr val="tx1"/>
                          </a:solidFill>
                          <a:effectLst/>
                          <a:latin typeface="+mn-ea"/>
                          <a:ea typeface="+mn-ea"/>
                          <a:cs typeface="Times New Roman"/>
                        </a:rPr>
                        <a:t>＝</a:t>
                      </a:r>
                      <a:r>
                        <a:rPr lang="en-US" altLang="zh-TW" sz="2200" kern="100" dirty="0" smtClean="0">
                          <a:solidFill>
                            <a:schemeClr val="tx1"/>
                          </a:solidFill>
                          <a:effectLst/>
                          <a:latin typeface="+mn-ea"/>
                          <a:ea typeface="+mn-ea"/>
                          <a:cs typeface="Times New Roman"/>
                        </a:rPr>
                        <a:t>400</a:t>
                      </a:r>
                    </a:p>
                    <a:p>
                      <a:pPr algn="l">
                        <a:lnSpc>
                          <a:spcPts val="2600"/>
                        </a:lnSpc>
                        <a:spcAft>
                          <a:spcPts val="0"/>
                        </a:spcAft>
                        <a:tabLst>
                          <a:tab pos="544195" algn="ctr"/>
                        </a:tabLst>
                      </a:pPr>
                      <a:r>
                        <a:rPr lang="zh-TW" altLang="en-US" sz="2200" kern="100" dirty="0" smtClean="0">
                          <a:solidFill>
                            <a:schemeClr val="tx1"/>
                          </a:solidFill>
                          <a:effectLst/>
                          <a:latin typeface="+mn-ea"/>
                          <a:ea typeface="+mn-ea"/>
                          <a:cs typeface="Times New Roman"/>
                        </a:rPr>
                        <a:t>後</a:t>
                      </a:r>
                      <a:r>
                        <a:rPr lang="en-US" altLang="zh-TW" sz="2200" kern="100" dirty="0" smtClean="0">
                          <a:solidFill>
                            <a:schemeClr val="tx1"/>
                          </a:solidFill>
                          <a:effectLst/>
                          <a:latin typeface="+mn-ea"/>
                          <a:ea typeface="+mn-ea"/>
                          <a:cs typeface="Times New Roman"/>
                        </a:rPr>
                        <a:t>6</a:t>
                      </a:r>
                      <a:r>
                        <a:rPr lang="zh-TW" altLang="en-US" sz="2200" kern="100" dirty="0" smtClean="0">
                          <a:solidFill>
                            <a:schemeClr val="tx1"/>
                          </a:solidFill>
                          <a:effectLst/>
                          <a:latin typeface="+mn-ea"/>
                          <a:ea typeface="+mn-ea"/>
                          <a:cs typeface="Times New Roman"/>
                        </a:rPr>
                        <a:t>小時：</a:t>
                      </a:r>
                      <a:r>
                        <a:rPr lang="en-US" altLang="zh-TW" sz="2200" kern="100" dirty="0" smtClean="0">
                          <a:solidFill>
                            <a:schemeClr val="tx1"/>
                          </a:solidFill>
                          <a:effectLst/>
                          <a:latin typeface="+mn-ea"/>
                          <a:ea typeface="+mn-ea"/>
                          <a:cs typeface="Times New Roman"/>
                        </a:rPr>
                        <a:t>150×5/3×6</a:t>
                      </a:r>
                      <a:r>
                        <a:rPr lang="zh-TW" altLang="en-US" sz="2200" kern="100" dirty="0" smtClean="0">
                          <a:solidFill>
                            <a:schemeClr val="tx1"/>
                          </a:solidFill>
                          <a:effectLst/>
                          <a:latin typeface="+mn-ea"/>
                          <a:ea typeface="+mn-ea"/>
                          <a:cs typeface="Times New Roman"/>
                        </a:rPr>
                        <a:t>＝</a:t>
                      </a:r>
                      <a:r>
                        <a:rPr lang="en-US" altLang="zh-TW" sz="2200" kern="100" dirty="0" smtClean="0">
                          <a:solidFill>
                            <a:schemeClr val="tx1"/>
                          </a:solidFill>
                          <a:effectLst/>
                          <a:latin typeface="+mn-ea"/>
                          <a:ea typeface="+mn-ea"/>
                          <a:cs typeface="Times New Roman"/>
                        </a:rPr>
                        <a:t>1500</a:t>
                      </a:r>
                    </a:p>
                    <a:p>
                      <a:pPr algn="l">
                        <a:lnSpc>
                          <a:spcPts val="2600"/>
                        </a:lnSpc>
                        <a:spcAft>
                          <a:spcPts val="0"/>
                        </a:spcAft>
                        <a:tabLst>
                          <a:tab pos="544195" algn="ctr"/>
                        </a:tabLst>
                      </a:pPr>
                      <a:r>
                        <a:rPr lang="zh-TW" altLang="en-US" sz="2200" kern="100" dirty="0" smtClean="0">
                          <a:solidFill>
                            <a:schemeClr val="tx1"/>
                          </a:solidFill>
                          <a:effectLst/>
                          <a:latin typeface="+mn-ea"/>
                          <a:ea typeface="+mn-ea"/>
                          <a:cs typeface="Times New Roman"/>
                        </a:rPr>
                        <a:t>第</a:t>
                      </a:r>
                      <a:r>
                        <a:rPr lang="en-US" altLang="zh-TW" sz="2200" kern="100" dirty="0" smtClean="0">
                          <a:solidFill>
                            <a:schemeClr val="tx1"/>
                          </a:solidFill>
                          <a:effectLst/>
                          <a:latin typeface="+mn-ea"/>
                          <a:ea typeface="+mn-ea"/>
                          <a:cs typeface="Times New Roman"/>
                        </a:rPr>
                        <a:t>9</a:t>
                      </a:r>
                      <a:r>
                        <a:rPr lang="zh-TW" altLang="en-US" sz="2200" kern="100" dirty="0" smtClean="0">
                          <a:solidFill>
                            <a:schemeClr val="tx1"/>
                          </a:solidFill>
                          <a:effectLst/>
                          <a:latin typeface="+mn-ea"/>
                          <a:ea typeface="+mn-ea"/>
                          <a:cs typeface="Times New Roman"/>
                        </a:rPr>
                        <a:t>至</a:t>
                      </a:r>
                      <a:r>
                        <a:rPr lang="en-US" altLang="zh-TW" sz="2200" kern="100" dirty="0" smtClean="0">
                          <a:solidFill>
                            <a:schemeClr val="tx1"/>
                          </a:solidFill>
                          <a:effectLst/>
                          <a:latin typeface="+mn-ea"/>
                          <a:ea typeface="+mn-ea"/>
                          <a:cs typeface="Times New Roman"/>
                        </a:rPr>
                        <a:t>12</a:t>
                      </a:r>
                      <a:r>
                        <a:rPr lang="zh-TW" altLang="en-US" sz="2200" kern="100" dirty="0" smtClean="0">
                          <a:solidFill>
                            <a:schemeClr val="tx1"/>
                          </a:solidFill>
                          <a:effectLst/>
                          <a:latin typeface="+mn-ea"/>
                          <a:ea typeface="+mn-ea"/>
                          <a:cs typeface="Times New Roman"/>
                        </a:rPr>
                        <a:t>小時：</a:t>
                      </a:r>
                      <a:r>
                        <a:rPr lang="en-US" altLang="zh-TW" sz="2200" kern="100" dirty="0" smtClean="0">
                          <a:solidFill>
                            <a:schemeClr val="tx1"/>
                          </a:solidFill>
                          <a:effectLst/>
                          <a:latin typeface="+mn-ea"/>
                          <a:ea typeface="+mn-ea"/>
                          <a:cs typeface="Times New Roman"/>
                        </a:rPr>
                        <a:t>150×8/3×4</a:t>
                      </a:r>
                      <a:r>
                        <a:rPr lang="zh-TW" altLang="en-US" sz="2200" kern="100" dirty="0" smtClean="0">
                          <a:solidFill>
                            <a:schemeClr val="tx1"/>
                          </a:solidFill>
                          <a:effectLst/>
                          <a:latin typeface="+mn-ea"/>
                          <a:ea typeface="+mn-ea"/>
                          <a:cs typeface="Times New Roman"/>
                        </a:rPr>
                        <a:t>＝</a:t>
                      </a:r>
                      <a:r>
                        <a:rPr lang="en-US" altLang="zh-TW" sz="2200" kern="100" dirty="0" smtClean="0">
                          <a:solidFill>
                            <a:schemeClr val="tx1"/>
                          </a:solidFill>
                          <a:effectLst/>
                          <a:latin typeface="+mn-ea"/>
                          <a:ea typeface="+mn-ea"/>
                          <a:cs typeface="Times New Roman"/>
                        </a:rPr>
                        <a:t>1600</a:t>
                      </a:r>
                      <a:endParaRPr lang="zh-TW" sz="2200" kern="100" dirty="0">
                        <a:solidFill>
                          <a:schemeClr val="tx1"/>
                        </a:solidFill>
                        <a:effectLst/>
                        <a:latin typeface="+mn-ea"/>
                        <a:ea typeface="+mn-ea"/>
                        <a:cs typeface="Times New Roman"/>
                      </a:endParaRPr>
                    </a:p>
                  </a:txBody>
                  <a:tcPr marL="47537" marR="47537" marT="660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2600"/>
                        </a:lnSpc>
                        <a:spcAft>
                          <a:spcPts val="0"/>
                        </a:spcAft>
                        <a:tabLst>
                          <a:tab pos="810260" algn="l"/>
                        </a:tabLst>
                      </a:pPr>
                      <a:r>
                        <a:rPr lang="en-US" altLang="zh-TW" sz="2200" kern="100" dirty="0" smtClean="0">
                          <a:solidFill>
                            <a:schemeClr val="tx1"/>
                          </a:solidFill>
                          <a:effectLst/>
                          <a:latin typeface="+mn-ea"/>
                          <a:ea typeface="+mn-ea"/>
                        </a:rPr>
                        <a:t>3500</a:t>
                      </a:r>
                      <a:endParaRPr lang="zh-TW" sz="2200" kern="100" dirty="0">
                        <a:solidFill>
                          <a:schemeClr val="tx1"/>
                        </a:solidFill>
                        <a:effectLst/>
                        <a:latin typeface="+mn-ea"/>
                        <a:ea typeface="+mn-ea"/>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l">
                        <a:lnSpc>
                          <a:spcPts val="2600"/>
                        </a:lnSpc>
                        <a:spcAft>
                          <a:spcPts val="0"/>
                        </a:spcAft>
                        <a:tabLst>
                          <a:tab pos="810260" algn="l"/>
                        </a:tabLst>
                      </a:pPr>
                      <a:r>
                        <a:rPr lang="zh-TW" altLang="en-US" sz="2200" kern="100" dirty="0" smtClean="0">
                          <a:solidFill>
                            <a:schemeClr val="tx1"/>
                          </a:solidFill>
                          <a:effectLst/>
                          <a:latin typeface="+mn-ea"/>
                          <a:ea typeface="+mn-ea"/>
                        </a:rPr>
                        <a:t>每</a:t>
                      </a:r>
                      <a:r>
                        <a:rPr lang="en-US" altLang="zh-TW" sz="2200" kern="100" dirty="0" smtClean="0">
                          <a:solidFill>
                            <a:schemeClr val="tx1"/>
                          </a:solidFill>
                          <a:effectLst/>
                          <a:latin typeface="+mn-ea"/>
                          <a:ea typeface="+mn-ea"/>
                        </a:rPr>
                        <a:t>4</a:t>
                      </a:r>
                      <a:r>
                        <a:rPr lang="zh-TW" altLang="en-US" sz="2200" kern="100" dirty="0" smtClean="0">
                          <a:solidFill>
                            <a:schemeClr val="tx1"/>
                          </a:solidFill>
                          <a:effectLst/>
                          <a:latin typeface="+mn-ea"/>
                          <a:ea typeface="+mn-ea"/>
                        </a:rPr>
                        <a:t>小時為單位，加班</a:t>
                      </a:r>
                      <a:r>
                        <a:rPr lang="en-US" altLang="zh-TW" sz="2200" kern="100" dirty="0" smtClean="0">
                          <a:solidFill>
                            <a:schemeClr val="tx1"/>
                          </a:solidFill>
                          <a:effectLst/>
                          <a:latin typeface="+mn-ea"/>
                          <a:ea typeface="+mn-ea"/>
                        </a:rPr>
                        <a:t>1</a:t>
                      </a:r>
                      <a:r>
                        <a:rPr lang="zh-TW" altLang="en-US" sz="2200" kern="100" dirty="0" smtClean="0">
                          <a:solidFill>
                            <a:schemeClr val="tx1"/>
                          </a:solidFill>
                          <a:effectLst/>
                          <a:latin typeface="+mn-ea"/>
                          <a:ea typeface="+mn-ea"/>
                        </a:rPr>
                        <a:t>小時算</a:t>
                      </a:r>
                      <a:r>
                        <a:rPr lang="en-US" altLang="zh-TW" sz="2200" kern="100" dirty="0" smtClean="0">
                          <a:solidFill>
                            <a:schemeClr val="tx1"/>
                          </a:solidFill>
                          <a:effectLst/>
                          <a:latin typeface="+mn-ea"/>
                          <a:ea typeface="+mn-ea"/>
                        </a:rPr>
                        <a:t>4</a:t>
                      </a:r>
                      <a:r>
                        <a:rPr lang="zh-TW" altLang="en-US" sz="2200" kern="100" dirty="0" smtClean="0">
                          <a:solidFill>
                            <a:schemeClr val="tx1"/>
                          </a:solidFill>
                          <a:effectLst/>
                          <a:latin typeface="+mn-ea"/>
                          <a:ea typeface="+mn-ea"/>
                        </a:rPr>
                        <a:t>小時，加班</a:t>
                      </a:r>
                      <a:r>
                        <a:rPr lang="en-US" altLang="zh-TW" sz="2200" kern="100" dirty="0" smtClean="0">
                          <a:solidFill>
                            <a:schemeClr val="tx1"/>
                          </a:solidFill>
                          <a:effectLst/>
                          <a:latin typeface="+mn-ea"/>
                          <a:ea typeface="+mn-ea"/>
                        </a:rPr>
                        <a:t>5</a:t>
                      </a:r>
                      <a:r>
                        <a:rPr lang="zh-TW" altLang="en-US" sz="2200" kern="100" dirty="0" smtClean="0">
                          <a:solidFill>
                            <a:schemeClr val="tx1"/>
                          </a:solidFill>
                          <a:effectLst/>
                          <a:latin typeface="+mn-ea"/>
                          <a:ea typeface="+mn-ea"/>
                        </a:rPr>
                        <a:t>小時算</a:t>
                      </a:r>
                      <a:r>
                        <a:rPr lang="en-US" altLang="zh-TW" sz="2200" kern="100" dirty="0" smtClean="0">
                          <a:solidFill>
                            <a:schemeClr val="tx1"/>
                          </a:solidFill>
                          <a:effectLst/>
                          <a:latin typeface="+mn-ea"/>
                          <a:ea typeface="+mn-ea"/>
                        </a:rPr>
                        <a:t>8</a:t>
                      </a:r>
                      <a:r>
                        <a:rPr lang="zh-TW" altLang="en-US" sz="2200" kern="100" dirty="0" smtClean="0">
                          <a:solidFill>
                            <a:schemeClr val="tx1"/>
                          </a:solidFill>
                          <a:effectLst/>
                          <a:latin typeface="+mn-ea"/>
                          <a:ea typeface="+mn-ea"/>
                        </a:rPr>
                        <a:t>小時</a:t>
                      </a:r>
                      <a:endParaRPr lang="zh-TW" sz="2200" kern="100" dirty="0">
                        <a:solidFill>
                          <a:schemeClr val="tx1"/>
                        </a:solidFill>
                        <a:effectLst/>
                        <a:latin typeface="+mn-ea"/>
                        <a:ea typeface="+mn-ea"/>
                      </a:endParaRPr>
                    </a:p>
                  </a:txBody>
                  <a:tcPr marL="0" marR="0" marT="0" marB="0"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r>
              <a:tr h="639759">
                <a:tc>
                  <a:txBody>
                    <a:bodyPr/>
                    <a:lstStyle/>
                    <a:p>
                      <a:pPr algn="ctr">
                        <a:lnSpc>
                          <a:spcPts val="2600"/>
                        </a:lnSpc>
                        <a:spcAft>
                          <a:spcPts val="0"/>
                        </a:spcAft>
                        <a:tabLst>
                          <a:tab pos="810260" algn="l"/>
                        </a:tabLst>
                      </a:pPr>
                      <a:r>
                        <a:rPr lang="zh-TW" altLang="en-US" sz="2200" kern="100" dirty="0" smtClean="0">
                          <a:solidFill>
                            <a:schemeClr val="tx1"/>
                          </a:solidFill>
                          <a:effectLst/>
                          <a:latin typeface="+mn-ea"/>
                          <a:ea typeface="+mn-ea"/>
                          <a:cs typeface="Times New Roman"/>
                        </a:rPr>
                        <a:t>例假日</a:t>
                      </a:r>
                      <a:endParaRPr lang="zh-TW" sz="2200" kern="100" dirty="0">
                        <a:solidFill>
                          <a:schemeClr val="tx1"/>
                        </a:solidFill>
                        <a:effectLst/>
                        <a:latin typeface="+mn-ea"/>
                        <a:ea typeface="+mn-ea"/>
                        <a:cs typeface="Times New Roman"/>
                      </a:endParaRPr>
                    </a:p>
                  </a:txBody>
                  <a:tcPr marL="47537" marR="47537" marT="660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l">
                        <a:lnSpc>
                          <a:spcPts val="2600"/>
                        </a:lnSpc>
                        <a:spcAft>
                          <a:spcPts val="0"/>
                        </a:spcAft>
                        <a:tabLst>
                          <a:tab pos="810260" algn="l"/>
                        </a:tabLst>
                      </a:pPr>
                      <a:r>
                        <a:rPr lang="zh-TW" altLang="en-US" sz="2200" kern="100" dirty="0" smtClean="0">
                          <a:solidFill>
                            <a:schemeClr val="tx1"/>
                          </a:solidFill>
                          <a:effectLst/>
                          <a:latin typeface="+mn-ea"/>
                          <a:ea typeface="+mn-ea"/>
                          <a:cs typeface="Times New Roman"/>
                        </a:rPr>
                        <a:t>以日計</a:t>
                      </a:r>
                      <a:endParaRPr lang="zh-TW" sz="2200" kern="100" dirty="0">
                        <a:solidFill>
                          <a:schemeClr val="tx1"/>
                        </a:solidFill>
                        <a:effectLst/>
                        <a:latin typeface="+mn-ea"/>
                        <a:ea typeface="+mn-ea"/>
                        <a:cs typeface="Times New Roman"/>
                      </a:endParaRPr>
                    </a:p>
                  </a:txBody>
                  <a:tcPr marL="47537" marR="47537" marT="660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2600"/>
                        </a:lnSpc>
                        <a:spcAft>
                          <a:spcPts val="0"/>
                        </a:spcAft>
                        <a:tabLst>
                          <a:tab pos="810260" algn="l"/>
                        </a:tabLst>
                      </a:pPr>
                      <a:r>
                        <a:rPr lang="en-US" altLang="zh-TW" sz="2200" kern="100" dirty="0" smtClean="0">
                          <a:solidFill>
                            <a:schemeClr val="tx1"/>
                          </a:solidFill>
                          <a:effectLst/>
                          <a:latin typeface="+mn-ea"/>
                          <a:ea typeface="+mn-ea"/>
                        </a:rPr>
                        <a:t>1200</a:t>
                      </a:r>
                      <a:endParaRPr lang="zh-TW" sz="2200" kern="100" dirty="0">
                        <a:solidFill>
                          <a:schemeClr val="tx1"/>
                        </a:solidFill>
                        <a:effectLst/>
                        <a:latin typeface="+mn-ea"/>
                        <a:ea typeface="+mn-ea"/>
                        <a:cs typeface="Times New Roman"/>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l">
                        <a:lnSpc>
                          <a:spcPts val="2600"/>
                        </a:lnSpc>
                        <a:spcAft>
                          <a:spcPts val="0"/>
                        </a:spcAft>
                        <a:tabLst>
                          <a:tab pos="810260" algn="l"/>
                        </a:tabLst>
                      </a:pPr>
                      <a:r>
                        <a:rPr lang="zh-TW" altLang="en-US" sz="2200" kern="100" dirty="0" smtClean="0">
                          <a:solidFill>
                            <a:schemeClr val="tx1"/>
                          </a:solidFill>
                          <a:effectLst/>
                          <a:latin typeface="+mn-ea"/>
                          <a:ea typeface="+mn-ea"/>
                          <a:cs typeface="Times New Roman"/>
                        </a:rPr>
                        <a:t>限</a:t>
                      </a:r>
                      <a:r>
                        <a:rPr lang="zh-TW" altLang="en-US" sz="2000" dirty="0" smtClean="0">
                          <a:solidFill>
                            <a:schemeClr val="tx1"/>
                          </a:solidFill>
                          <a:latin typeface="+mn-ea"/>
                          <a:ea typeface="+mn-ea"/>
                        </a:rPr>
                        <a:t>天災、事變或突發事件，另給補休</a:t>
                      </a:r>
                      <a:r>
                        <a:rPr lang="en-US" altLang="zh-TW" sz="2000" dirty="0" smtClean="0">
                          <a:solidFill>
                            <a:schemeClr val="tx1"/>
                          </a:solidFill>
                          <a:latin typeface="+mn-ea"/>
                          <a:ea typeface="+mn-ea"/>
                        </a:rPr>
                        <a:t>1</a:t>
                      </a:r>
                      <a:r>
                        <a:rPr lang="zh-TW" altLang="en-US" sz="2000" dirty="0" smtClean="0">
                          <a:solidFill>
                            <a:schemeClr val="tx1"/>
                          </a:solidFill>
                          <a:latin typeface="+mn-ea"/>
                          <a:ea typeface="+mn-ea"/>
                        </a:rPr>
                        <a:t>日</a:t>
                      </a:r>
                      <a:endParaRPr lang="zh-TW" sz="2200" kern="100" dirty="0">
                        <a:solidFill>
                          <a:schemeClr val="tx1"/>
                        </a:solidFill>
                        <a:effectLst/>
                        <a:latin typeface="+mn-ea"/>
                        <a:ea typeface="+mn-ea"/>
                        <a:cs typeface="Times New Roman"/>
                      </a:endParaRPr>
                    </a:p>
                  </a:txBody>
                  <a:tcPr marL="0" marR="0" marT="0" marB="0" anchor="ctr">
                    <a:lnL w="19050" cap="flat" cmpd="sng" algn="ctr">
                      <a:solidFill>
                        <a:schemeClr val="bg1"/>
                      </a:solidFill>
                      <a:prstDash val="solid"/>
                      <a:round/>
                      <a:headEnd type="none" w="med" len="med"/>
                      <a:tailEnd type="none" w="med" len="med"/>
                    </a:lnL>
                  </a:tcPr>
                </a:tc>
              </a:tr>
              <a:tr h="882778">
                <a:tc>
                  <a:txBody>
                    <a:bodyPr/>
                    <a:lstStyle/>
                    <a:p>
                      <a:pPr algn="ctr">
                        <a:lnSpc>
                          <a:spcPts val="2600"/>
                        </a:lnSpc>
                        <a:spcAft>
                          <a:spcPts val="0"/>
                        </a:spcAft>
                        <a:tabLst>
                          <a:tab pos="810260" algn="l"/>
                        </a:tabLst>
                      </a:pPr>
                      <a:r>
                        <a:rPr lang="zh-TW" altLang="en-US" sz="2200" kern="100" dirty="0" smtClean="0">
                          <a:solidFill>
                            <a:schemeClr val="tx1"/>
                          </a:solidFill>
                          <a:effectLst/>
                          <a:latin typeface="+mn-ea"/>
                          <a:ea typeface="+mn-ea"/>
                          <a:cs typeface="Times New Roman"/>
                        </a:rPr>
                        <a:t>國定</a:t>
                      </a:r>
                      <a:endParaRPr lang="en-US" altLang="zh-TW" sz="2200" kern="100" dirty="0" smtClean="0">
                        <a:solidFill>
                          <a:schemeClr val="tx1"/>
                        </a:solidFill>
                        <a:effectLst/>
                        <a:latin typeface="+mn-ea"/>
                        <a:ea typeface="+mn-ea"/>
                        <a:cs typeface="Times New Roman"/>
                      </a:endParaRPr>
                    </a:p>
                    <a:p>
                      <a:pPr algn="ctr">
                        <a:lnSpc>
                          <a:spcPts val="2600"/>
                        </a:lnSpc>
                        <a:spcAft>
                          <a:spcPts val="0"/>
                        </a:spcAft>
                        <a:tabLst>
                          <a:tab pos="810260" algn="l"/>
                        </a:tabLst>
                      </a:pPr>
                      <a:r>
                        <a:rPr lang="zh-TW" altLang="en-US" sz="2200" kern="100" dirty="0" smtClean="0">
                          <a:solidFill>
                            <a:schemeClr val="tx1"/>
                          </a:solidFill>
                          <a:effectLst/>
                          <a:latin typeface="+mn-ea"/>
                          <a:ea typeface="+mn-ea"/>
                          <a:cs typeface="Times New Roman"/>
                        </a:rPr>
                        <a:t>假日</a:t>
                      </a:r>
                      <a:endParaRPr lang="zh-TW" sz="2200" kern="100" dirty="0">
                        <a:solidFill>
                          <a:schemeClr val="tx1"/>
                        </a:solidFill>
                        <a:effectLst/>
                        <a:latin typeface="+mn-ea"/>
                        <a:ea typeface="+mn-ea"/>
                        <a:cs typeface="Times New Roman"/>
                      </a:endParaRPr>
                    </a:p>
                  </a:txBody>
                  <a:tcPr marL="47537" marR="47537" marT="660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l">
                        <a:lnSpc>
                          <a:spcPts val="2600"/>
                        </a:lnSpc>
                        <a:spcAft>
                          <a:spcPts val="0"/>
                        </a:spcAft>
                        <a:tabLst>
                          <a:tab pos="810260" algn="l"/>
                        </a:tabLst>
                      </a:pPr>
                      <a:r>
                        <a:rPr lang="zh-TW" altLang="en-US" sz="2200" kern="100" dirty="0" smtClean="0">
                          <a:solidFill>
                            <a:schemeClr val="tx1"/>
                          </a:solidFill>
                          <a:effectLst/>
                          <a:latin typeface="+mn-ea"/>
                          <a:ea typeface="+mn-ea"/>
                          <a:cs typeface="Times New Roman"/>
                        </a:rPr>
                        <a:t>以日計</a:t>
                      </a:r>
                      <a:endParaRPr lang="zh-TW" sz="2200" kern="100" dirty="0">
                        <a:solidFill>
                          <a:schemeClr val="tx1"/>
                        </a:solidFill>
                        <a:effectLst/>
                        <a:latin typeface="+mn-ea"/>
                        <a:ea typeface="+mn-ea"/>
                        <a:cs typeface="Times New Roman"/>
                      </a:endParaRPr>
                    </a:p>
                  </a:txBody>
                  <a:tcPr marL="47537" marR="47537" marT="6605"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2600"/>
                        </a:lnSpc>
                        <a:spcAft>
                          <a:spcPts val="0"/>
                        </a:spcAft>
                        <a:tabLst>
                          <a:tab pos="810260" algn="l"/>
                        </a:tabLst>
                      </a:pPr>
                      <a:r>
                        <a:rPr lang="en-US" altLang="zh-TW" sz="2200" kern="100" dirty="0" smtClean="0">
                          <a:solidFill>
                            <a:schemeClr val="tx1"/>
                          </a:solidFill>
                          <a:effectLst/>
                          <a:latin typeface="+mn-ea"/>
                          <a:ea typeface="+mn-ea"/>
                          <a:cs typeface="Times New Roman"/>
                        </a:rPr>
                        <a:t>1200</a:t>
                      </a:r>
                      <a:endParaRPr lang="zh-TW" sz="2200" kern="100" dirty="0">
                        <a:solidFill>
                          <a:schemeClr val="tx1"/>
                        </a:solidFill>
                        <a:effectLst/>
                        <a:latin typeface="+mn-ea"/>
                        <a:ea typeface="+mn-ea"/>
                        <a:cs typeface="Times New Roman"/>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tcPr>
                </a:tc>
                <a:tc>
                  <a:txBody>
                    <a:bodyPr/>
                    <a:lstStyle/>
                    <a:p>
                      <a:pPr algn="ctr">
                        <a:lnSpc>
                          <a:spcPts val="2600"/>
                        </a:lnSpc>
                        <a:spcAft>
                          <a:spcPts val="0"/>
                        </a:spcAft>
                        <a:tabLst>
                          <a:tab pos="810260" algn="l"/>
                        </a:tabLst>
                      </a:pPr>
                      <a:r>
                        <a:rPr lang="zh-TW" altLang="en-US" sz="2200" kern="100" dirty="0" smtClean="0">
                          <a:solidFill>
                            <a:schemeClr val="tx1"/>
                          </a:solidFill>
                          <a:effectLst/>
                          <a:latin typeface="+mn-ea"/>
                          <a:ea typeface="+mn-ea"/>
                          <a:cs typeface="Times New Roman"/>
                        </a:rPr>
                        <a:t>經勞工同意加班</a:t>
                      </a:r>
                      <a:endParaRPr lang="zh-TW" sz="2200" kern="100" dirty="0">
                        <a:solidFill>
                          <a:schemeClr val="tx1"/>
                        </a:solidFill>
                        <a:effectLst/>
                        <a:latin typeface="+mn-ea"/>
                        <a:ea typeface="+mn-ea"/>
                        <a:cs typeface="Times New Roman"/>
                      </a:endParaRPr>
                    </a:p>
                  </a:txBody>
                  <a:tcPr marL="0" marR="0" marT="0" marB="0" anchor="ctr">
                    <a:lnL w="19050" cap="flat" cmpd="sng" algn="ctr">
                      <a:solidFill>
                        <a:schemeClr val="bg1"/>
                      </a:solidFill>
                      <a:prstDash val="solid"/>
                      <a:round/>
                      <a:headEnd type="none" w="med" len="med"/>
                      <a:tailEnd type="none" w="med" len="med"/>
                    </a:ln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p:txBody>
          <a:bodyPr/>
          <a:lstStyle/>
          <a:p>
            <a:pPr eaLnBrk="1" hangingPunct="1"/>
            <a:r>
              <a:rPr lang="zh-TW" altLang="en-US" dirty="0" smtClean="0">
                <a:solidFill>
                  <a:schemeClr val="tx1"/>
                </a:solidFill>
                <a:latin typeface="+mn-ea"/>
              </a:rPr>
              <a:t>勞基法工時</a:t>
            </a:r>
            <a:r>
              <a:rPr lang="zh-TW" altLang="en-US" dirty="0" smtClean="0">
                <a:solidFill>
                  <a:schemeClr val="tx1"/>
                </a:solidFill>
              </a:rPr>
              <a:t>說明（一）</a:t>
            </a:r>
          </a:p>
        </p:txBody>
      </p:sp>
      <p:sp>
        <p:nvSpPr>
          <p:cNvPr id="16387" name="文字方塊 5"/>
          <p:cNvSpPr txBox="1">
            <a:spLocks noChangeArrowheads="1"/>
          </p:cNvSpPr>
          <p:nvPr/>
        </p:nvSpPr>
        <p:spPr bwMode="auto">
          <a:xfrm>
            <a:off x="1163638" y="2379663"/>
            <a:ext cx="7272337" cy="1200329"/>
          </a:xfrm>
          <a:prstGeom prst="rect">
            <a:avLst/>
          </a:prstGeom>
          <a:noFill/>
          <a:ln w="9525">
            <a:noFill/>
            <a:miter lim="800000"/>
            <a:headEnd/>
            <a:tailEnd/>
          </a:ln>
        </p:spPr>
        <p:txBody>
          <a:bodyPr>
            <a:spAutoFit/>
          </a:bodyPr>
          <a:lstStyle/>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a:p>
            <a:endParaRPr kumimoji="0" lang="en-US" altLang="zh-TW" dirty="0">
              <a:ea typeface="標楷體" pitchFamily="65" charset="-120"/>
            </a:endParaRPr>
          </a:p>
        </p:txBody>
      </p:sp>
      <p:sp>
        <p:nvSpPr>
          <p:cNvPr id="5" name="矩形 4"/>
          <p:cNvSpPr/>
          <p:nvPr/>
        </p:nvSpPr>
        <p:spPr>
          <a:xfrm>
            <a:off x="899592" y="2204864"/>
            <a:ext cx="7632848" cy="3539430"/>
          </a:xfrm>
          <a:prstGeom prst="rect">
            <a:avLst/>
          </a:prstGeom>
        </p:spPr>
        <p:txBody>
          <a:bodyPr wrap="square">
            <a:spAutoFit/>
          </a:bodyPr>
          <a:lstStyle/>
          <a:p>
            <a:r>
              <a:rPr lang="zh-TW" altLang="en-US" sz="2400" b="1" dirty="0" smtClean="0">
                <a:latin typeface="+mn-ea"/>
                <a:ea typeface="+mn-ea"/>
              </a:rPr>
              <a:t>正常工時制度（勞基法第</a:t>
            </a:r>
            <a:r>
              <a:rPr lang="en-US" altLang="zh-TW" sz="2400" b="1" dirty="0" smtClean="0">
                <a:latin typeface="+mn-ea"/>
                <a:ea typeface="+mn-ea"/>
              </a:rPr>
              <a:t>30</a:t>
            </a:r>
            <a:r>
              <a:rPr lang="zh-TW" altLang="en-US" sz="2400" b="1" dirty="0" smtClean="0">
                <a:latin typeface="+mn-ea"/>
                <a:ea typeface="+mn-ea"/>
              </a:rPr>
              <a:t>條</a:t>
            </a:r>
            <a:r>
              <a:rPr lang="zh-TW" altLang="en-US" sz="2400" b="1" dirty="0" smtClean="0">
                <a:latin typeface="+mn-ea"/>
              </a:rPr>
              <a:t>第</a:t>
            </a:r>
            <a:r>
              <a:rPr lang="en-US" altLang="zh-TW" sz="2400" b="1" dirty="0" smtClean="0">
                <a:latin typeface="+mn-ea"/>
              </a:rPr>
              <a:t>1</a:t>
            </a:r>
            <a:r>
              <a:rPr lang="zh-TW" altLang="en-US" sz="2400" b="1" dirty="0" smtClean="0">
                <a:latin typeface="+mn-ea"/>
              </a:rPr>
              <a:t>項</a:t>
            </a:r>
            <a:r>
              <a:rPr lang="zh-TW" altLang="en-US" sz="2400" b="1" dirty="0" smtClean="0">
                <a:latin typeface="+mn-ea"/>
                <a:ea typeface="+mn-ea"/>
              </a:rPr>
              <a:t>）</a:t>
            </a:r>
          </a:p>
          <a:p>
            <a:endParaRPr lang="en-US" altLang="zh-TW" sz="2000" dirty="0" smtClean="0">
              <a:latin typeface="+mn-ea"/>
              <a:ea typeface="+mn-ea"/>
            </a:endParaRPr>
          </a:p>
          <a:p>
            <a:r>
              <a:rPr lang="en-US" altLang="zh-TW" sz="2000" dirty="0" smtClean="0">
                <a:latin typeface="+mn-ea"/>
                <a:ea typeface="+mn-ea"/>
              </a:rPr>
              <a:t>1.</a:t>
            </a:r>
            <a:r>
              <a:rPr lang="zh-TW" altLang="en-US" sz="2000" dirty="0" smtClean="0">
                <a:latin typeface="+mn-ea"/>
                <a:ea typeface="+mn-ea"/>
              </a:rPr>
              <a:t>勞工正常工作時間，每日不得超過八小時，每週不得超過四十小時。（法定正常工時）</a:t>
            </a:r>
          </a:p>
          <a:p>
            <a:endParaRPr lang="en-US" altLang="zh-TW" sz="2000" dirty="0" smtClean="0">
              <a:latin typeface="+mn-ea"/>
              <a:ea typeface="+mn-ea"/>
            </a:endParaRPr>
          </a:p>
          <a:p>
            <a:r>
              <a:rPr lang="en-US" altLang="zh-TW" sz="2000" dirty="0" smtClean="0">
                <a:latin typeface="+mn-ea"/>
                <a:ea typeface="+mn-ea"/>
              </a:rPr>
              <a:t>2.</a:t>
            </a:r>
            <a:r>
              <a:rPr lang="zh-TW" altLang="en-US" sz="2000" dirty="0" smtClean="0">
                <a:latin typeface="+mn-ea"/>
                <a:ea typeface="+mn-ea"/>
              </a:rPr>
              <a:t>連續工作</a:t>
            </a:r>
            <a:r>
              <a:rPr lang="en-US" altLang="zh-TW" sz="2000" dirty="0" smtClean="0">
                <a:latin typeface="+mn-ea"/>
                <a:ea typeface="+mn-ea"/>
              </a:rPr>
              <a:t>4</a:t>
            </a:r>
            <a:r>
              <a:rPr lang="zh-TW" altLang="en-US" sz="2000" dirty="0" smtClean="0">
                <a:latin typeface="+mn-ea"/>
                <a:ea typeface="+mn-ea"/>
              </a:rPr>
              <a:t>小時，需給至少</a:t>
            </a:r>
            <a:r>
              <a:rPr lang="en-US" altLang="zh-TW" sz="2000" dirty="0" smtClean="0">
                <a:latin typeface="+mn-ea"/>
                <a:ea typeface="+mn-ea"/>
              </a:rPr>
              <a:t>30</a:t>
            </a:r>
            <a:r>
              <a:rPr lang="zh-TW" altLang="en-US" sz="2000" dirty="0" smtClean="0">
                <a:latin typeface="+mn-ea"/>
                <a:ea typeface="+mn-ea"/>
              </a:rPr>
              <a:t>分鐘休息時間。但實行輪班制或其工作有連續性或緊急性者，得在工作時間內，另行調配其休息時間。（勞動基準法</a:t>
            </a:r>
            <a:r>
              <a:rPr lang="en-US" altLang="zh-TW" sz="2000" dirty="0" smtClean="0">
                <a:latin typeface="+mn-ea"/>
                <a:ea typeface="+mn-ea"/>
              </a:rPr>
              <a:t>35</a:t>
            </a:r>
            <a:r>
              <a:rPr lang="zh-TW" altLang="en-US" sz="2000" dirty="0" smtClean="0">
                <a:latin typeface="+mn-ea"/>
                <a:ea typeface="+mn-ea"/>
              </a:rPr>
              <a:t>條）</a:t>
            </a:r>
          </a:p>
          <a:p>
            <a:endParaRPr lang="zh-TW" altLang="en-US" sz="2000" dirty="0" smtClean="0">
              <a:latin typeface="+mn-ea"/>
              <a:ea typeface="+mn-ea"/>
            </a:endParaRPr>
          </a:p>
          <a:p>
            <a:r>
              <a:rPr lang="en-US" altLang="zh-TW" sz="2000" dirty="0" smtClean="0">
                <a:latin typeface="+mn-ea"/>
                <a:ea typeface="+mn-ea"/>
              </a:rPr>
              <a:t>3.</a:t>
            </a:r>
            <a:r>
              <a:rPr lang="zh-TW" altLang="en-US" sz="2000" dirty="0" smtClean="0">
                <a:latin typeface="+mn-ea"/>
                <a:ea typeface="+mn-ea"/>
              </a:rPr>
              <a:t>勞工每七日中應有二日之休息，其中一日為例假，一日為休息日。（勞動基準法第</a:t>
            </a:r>
            <a:r>
              <a:rPr lang="en-US" altLang="zh-TW" sz="2000" dirty="0" smtClean="0">
                <a:latin typeface="+mn-ea"/>
                <a:ea typeface="+mn-ea"/>
              </a:rPr>
              <a:t>36</a:t>
            </a:r>
            <a:r>
              <a:rPr lang="zh-TW" altLang="en-US" sz="2000" dirty="0" smtClean="0">
                <a:latin typeface="+mn-ea"/>
                <a:ea typeface="+mn-ea"/>
              </a:rPr>
              <a:t>條）</a:t>
            </a:r>
            <a:endParaRPr lang="zh-TW" altLang="en-US" sz="2000" dirty="0">
              <a:latin typeface="+mn-ea"/>
              <a:ea typeface="+mn-ea"/>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1941</TotalTime>
  <Words>2810</Words>
  <Application>Microsoft Office PowerPoint</Application>
  <PresentationFormat>如螢幕大小 (4:3)</PresentationFormat>
  <Paragraphs>401</Paragraphs>
  <Slides>25</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25</vt:i4>
      </vt:variant>
    </vt:vector>
  </HeadingPairs>
  <TitlesOfParts>
    <vt:vector size="32" baseType="lpstr">
      <vt:lpstr>新細明體</vt:lpstr>
      <vt:lpstr>標楷體</vt:lpstr>
      <vt:lpstr>Calibri</vt:lpstr>
      <vt:lpstr>Candara</vt:lpstr>
      <vt:lpstr>Symbol</vt:lpstr>
      <vt:lpstr>Times New Roman</vt:lpstr>
      <vt:lpstr>波形</vt:lpstr>
      <vt:lpstr>勞基法修正案，到底改變了什麼？ </vt:lpstr>
      <vt:lpstr>簡報大綱</vt:lpstr>
      <vt:lpstr>一例一休制度修法重點說明(一)</vt:lpstr>
      <vt:lpstr>例假日與休息日之區分</vt:lpstr>
      <vt:lpstr>一例一休制度修法重點說明(二)</vt:lpstr>
      <vt:lpstr>一例一休制度修法重點說明(三)</vt:lpstr>
      <vt:lpstr>一例一休制度修法重點說明(三)</vt:lpstr>
      <vt:lpstr>一例一休制度修法重點說明(四)</vt:lpstr>
      <vt:lpstr>勞基法工時說明（一）</vt:lpstr>
      <vt:lpstr>勞基法工時說明（二）</vt:lpstr>
      <vt:lpstr>勞基法工時說明（三）</vt:lpstr>
      <vt:lpstr>勞基法工時說明（四）</vt:lpstr>
      <vt:lpstr>勞基法工時說明（五）</vt:lpstr>
      <vt:lpstr>勞基法工時說明（六）</vt:lpstr>
      <vt:lpstr>勞基法一例一休說明（一）</vt:lpstr>
      <vt:lpstr>勞基法一例一休說明（二）</vt:lpstr>
      <vt:lpstr>勞基法一例一休說明（三）</vt:lpstr>
      <vt:lpstr>勞基法特別休假（一）</vt:lpstr>
      <vt:lpstr>勞基法特別休假（二）</vt:lpstr>
      <vt:lpstr>本校對一例一休政策之因應（一） </vt:lpstr>
      <vt:lpstr>本校對一例一休政策之因應（一） </vt:lpstr>
      <vt:lpstr>本校對一例一休政策之因應（二）</vt:lpstr>
      <vt:lpstr>本校對一例一休政策之因應（三） </vt:lpstr>
      <vt:lpstr>最後提醒</vt:lpstr>
      <vt:lpstr>PowerPoint 簡報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一例一休政策及兼任人員差勤制度對學校人員管理之衝擊</dc:title>
  <dc:creator>user</dc:creator>
  <cp:lastModifiedBy>人事室謝秀茹</cp:lastModifiedBy>
  <cp:revision>152</cp:revision>
  <cp:lastPrinted>2016-12-28T14:34:28Z</cp:lastPrinted>
  <dcterms:created xsi:type="dcterms:W3CDTF">2016-08-16T09:21:38Z</dcterms:created>
  <dcterms:modified xsi:type="dcterms:W3CDTF">2019-06-11T08:34:33Z</dcterms:modified>
</cp:coreProperties>
</file>